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Proxima Nova"/>
      <p:regular r:id="rId41"/>
      <p:bold r:id="rId42"/>
      <p:italic r:id="rId43"/>
      <p:boldItalic r:id="rId44"/>
    </p:embeddedFont>
    <p:embeddedFont>
      <p:font typeface="Roboto"/>
      <p:regular r:id="rId45"/>
      <p:bold r:id="rId46"/>
      <p:italic r:id="rId47"/>
      <p:boldItalic r:id="rId48"/>
    </p:embeddedFont>
    <p:embeddedFont>
      <p:font typeface="Nunito"/>
      <p:regular r:id="rId49"/>
      <p:bold r:id="rId50"/>
      <p:italic r:id="rId51"/>
      <p:boldItalic r:id="rId52"/>
    </p:embeddedFont>
    <p:embeddedFont>
      <p:font typeface="PT Sans Narrow"/>
      <p:regular r:id="rId53"/>
      <p:bold r:id="rId54"/>
    </p:embeddedFont>
    <p:embeddedFont>
      <p:font typeface="Maven Pro"/>
      <p:regular r:id="rId55"/>
      <p:bold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C48FD5-8811-4641-9874-62B568385588}">
  <a:tblStyle styleId="{65C48FD5-8811-4641-9874-62B5683855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PTSansNarrow-regular.fntdata"/><Relationship Id="rId52" Type="http://schemas.openxmlformats.org/officeDocument/2006/relationships/font" Target="fonts/Nunito-boldItalic.fntdata"/><Relationship Id="rId11" Type="http://schemas.openxmlformats.org/officeDocument/2006/relationships/slide" Target="slides/slide5.xml"/><Relationship Id="rId55" Type="http://schemas.openxmlformats.org/officeDocument/2006/relationships/font" Target="fonts/MavenPro-regular.fntdata"/><Relationship Id="rId10" Type="http://schemas.openxmlformats.org/officeDocument/2006/relationships/slide" Target="slides/slide4.xml"/><Relationship Id="rId54" Type="http://schemas.openxmlformats.org/officeDocument/2006/relationships/font" Target="fonts/PTSansNarrow-bold.fntdata"/><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MavenPro-bold.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b6c51d36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b6c51d36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harini-Therefore, we can use the findings of our data visualization exer</a:t>
            </a:r>
            <a:r>
              <a:rPr lang="en"/>
              <a:t>The second database comprising global trends of mental illnesses also shows 3 clusters of anxiety and depression with average percentage of population in those regions. </a:t>
            </a:r>
            <a:r>
              <a:rPr lang="en"/>
              <a:t>cise and apply them to reach out to global markets. Of the 196 countries, we can see 19 countries are in the high anxiety/depression cluster, while 59 are in the medium cluster and 119 are in the low anxiety/depression cluster.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b6c51d3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b6c51d3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harini-This shows that there is potential to reach out to a broader population who have such other disorders as well, with the same or similar genre, BPM, and timed playlists. Now we present the impact of music therapy on mental health analyzing various dimensions such as </a:t>
            </a:r>
            <a:r>
              <a:rPr lang="en">
                <a:solidFill>
                  <a:schemeClr val="dk1"/>
                </a:solidFill>
              </a:rPr>
              <a:t>duration of music listening, preferred music types, tempo, and platform preferences and how they correlate with specific mental health issues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b7bf7e0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db7bf7e0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r>
              <a:rPr lang="en" sz="1200">
                <a:solidFill>
                  <a:schemeClr val="dk1"/>
                </a:solidFill>
                <a:latin typeface="Calibri"/>
                <a:ea typeface="Calibri"/>
                <a:cs typeface="Calibri"/>
                <a:sym typeface="Calibri"/>
              </a:rPr>
              <a:t>So we also analyzed the primary music streaming services used and the obvious winner here is Spotify and that is why we are aiming to collaborate with them to create specific playlists most suitable for individuals that experience anxiety or depression.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cfdf9ae1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cfdf9ae1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r>
              <a:rPr lang="en" sz="1200">
                <a:solidFill>
                  <a:schemeClr val="dk1"/>
                </a:solidFill>
                <a:latin typeface="Calibri"/>
                <a:ea typeface="Calibri"/>
                <a:cs typeface="Calibri"/>
                <a:sym typeface="Calibri"/>
              </a:rPr>
              <a:t>Next, now that we have decided to focus on the disorders of anxiety and depression, let’s see the other variables that will help with our analysis. For genre, our dataset measured 16 different genres that were reported by the participants and from this bar chart, we can see that the top genres reported are Rock, Pop, Metal, and Classical. However, this doesn’t necessarily mean these genres have a positive impact on mental health, so let’s go more in depth with the analysis of genre along with other variables.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b20328b1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b20328b1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25a9bf4c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25a9bf4c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25a9bf4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25a9bf4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25a9bf4c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25a9bf4c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db64f4e2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db64f4e2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b64f4e2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b64f4e2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cfdf9ae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cfdf9ae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b64f4e24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b64f4e24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b64f4e2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b64f4e2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b64f4e24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db64f4e2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william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cfdf9ae1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cfdf9ae1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 Thank you William. The next analysis we conducted relates the hours of listening to music to the effect music has on mental health. Overall, we found that listening hours are heavily skewed to the right due to the fact that about 70% of the survey respondents listen between 1 to 4 hours a day, and a few reported much higher values. For people who stated music worsens their anxiety and depression, they also reported lower hours of listening to music. Perhaps recognizing that music increases anxiety and depression leads to them avoid music, so p</a:t>
            </a:r>
            <a:r>
              <a:rPr lang="en"/>
              <a:t>erhaps</a:t>
            </a:r>
            <a:r>
              <a:rPr lang="en"/>
              <a:t> a different playlist may alter this negative effect and increase listening hours. What is reassuring is that most survey participants stated that listening improves their mental health, further supporting the need for our platform.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b551845f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b551845f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AJ-</a:t>
            </a:r>
            <a:r>
              <a:rPr lang="en"/>
              <a:t> Next we</a:t>
            </a:r>
            <a:r>
              <a:rPr lang="en"/>
              <a:t> compared hours of listening to the age of surveyed participants. We noticed that younger people tend to listen to more hours of music, while older people listen to fewer hours. Specifically, individuals greater than 35 years of age report that music either has no effect on their mental health or improves it. We recognize that there is an opportunity to market to people 35+ and older to increase usage of our streaming platform geared towards promoting mental health and wellness. </a:t>
            </a:r>
            <a:r>
              <a:rPr lang="en">
                <a:solidFill>
                  <a:schemeClr val="dk1"/>
                </a:solidFill>
              </a:rPr>
              <a:t>Because we noticed skewness in these two visualizations, we decided to use the median value of hours listening to music for the rest of the analysis of this variable.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b551845f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b551845f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AJ- </a:t>
            </a:r>
            <a:r>
              <a:rPr lang="en"/>
              <a:t>Using highlighted tables</a:t>
            </a:r>
            <a:r>
              <a:rPr lang="en"/>
              <a:t>, we first started looking at mental health categories separately. We noticed that neither depression or anxiety seem to elicit any pattern across the various levels in relation to the hours listening to music; however, when we related the levels of anxiety to the associated levels of depression, we noticed that individuals with high anxiety and depression have the highest median hours of listening to music. It is important to note that those with no anxiety and low depression also have the highest median hours listening as well; however, by focusing on the group that are high in both anxiety and depression, we can see that there is a strong market for streaming platforms as these individuals already report higher listening hours.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b551845f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b551845f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AJ- When we combined all of the information on the various levels across anxiety and depression, the hours individuals listen to music, and the self-reported effects music has on such mental health disorders, we found that high and medium levels of anxiety are often related to higher overall hours of listening to music; however, this visualization only tells part of the story, as the musical effects are hard to decipher across so many categories.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b551845f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b551845f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AJ- By narrowing our focus to the intersecting categories of high anxiety and high depression and filtering across the effects music has on mental health, our findings become more striking. People who reported improved mental health through music also report higher hours of listening to music, while the group reporting a worsening effect report a much lower number of hours. Because the data comes from a survey, it is unclear whether this result is due to the experience of the effect of music on mental health or the reason behind the number of hours someone chooses to listen to music.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b551845f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db551845f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AJ- Lastly, we looked across favorite genres to see if there is any relationship between music effects and the hours listening to music across genres. We noticed that rap and classical appear to have the highest number of listening hours in the worsen category, which even exceeds their neutral or improved categories. These findings suggest that it may be best to avoid genres like rap and classical; although again, these results are from a survey snapshot in time and do not allow us to claim causation between the music effects on mental health and the favorite genre and hours listening to music. I will now pass it on to Harini for our conclusions and key takeaways.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cfdf9ae1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cfdf9ae1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harini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cfdf9ae1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cfdf9ae1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b6c51d36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b6c51d36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harini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cfdf9ae1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cfdf9ae1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harini</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b6c51d36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b6c51d36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harini</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b6c51d36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b6c51d36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harini-</a:t>
            </a:r>
            <a:r>
              <a:rPr lang="en"/>
              <a:t>Accordingly, we plan to offer data insights to our streaming platform partners to provide targeted music playlists in a phased manner. In phase 1 we will target the 19 high anxiety countries, in phase 2 we will extend our services to medium anxiety countries, and in phase 3, to the rest of the world.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f5ba8c5e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f5ba8c5e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harini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cfdf9ae1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cfdf9ae1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cfdf9ae1d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cfdf9ae1d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jenny-Using jupyter notebook on google colab, we wanted to see if there were any significant correlations between the mental health disorder scores in our primary dataset. As you can see from the correlation matrix, it was clear that anxiety and depression had the highest correlation compared to the others, so we as a group decided to mainly focus on analyzing the patterns between these two. Some other variables we believe would help us in identifying the benefits of music therapy and that may provide interesting insights would be about the individuals favorite genres, the effects of music, whether it improves, does not affect, or worsens their disorder, the primary streaming services used, the age groups and their listening patterns, how many hours one spent listening a day, the beats per minute per genre, and the frequency of listening to a specific genre.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a5a1377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a5a1377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jenny-Next, in our supporting dataset, we looked at the average percentage of the population affected by anxiety throughout the years. We had to adjust the values of the axis to look at the trend more clearly, but we can see that there are slight increases of anxiety worldwide even if the change in the average was so miniscule. From this, we can tell that anxiety has not made much improvement at all and that is why we want to change this with music therapy.</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b6a34bc0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b6a34bc0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r>
              <a:rPr lang="en" sz="1200">
                <a:solidFill>
                  <a:schemeClr val="dk1"/>
                </a:solidFill>
                <a:latin typeface="Calibri"/>
                <a:ea typeface="Calibri"/>
                <a:cs typeface="Calibri"/>
                <a:sym typeface="Calibri"/>
              </a:rPr>
              <a:t>Next, we also looked at the average percentage of the population affected by depression throughout the years, and it looks like it was decreasing but again, the change in values was in the hundredth place so it was so small it's hard to say if there was any improvement at all and how it continues to be prevalent all these years.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cfdf9ae1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cfdf9ae1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r>
              <a:rPr lang="en" sz="1200">
                <a:solidFill>
                  <a:schemeClr val="dk1"/>
                </a:solidFill>
                <a:latin typeface="Calibri"/>
                <a:ea typeface="Calibri"/>
                <a:cs typeface="Calibri"/>
                <a:sym typeface="Calibri"/>
              </a:rPr>
              <a:t>Moving on, we wanted to show a world map view of anxiety. The darker the color purple is the more anxious the country’s population is. Some countries that were obvious to point out as the highest were Australia, Argentina, Brazil, United States, Canada, Greenland and New Zealand. With this finding, it tells us how common anxiety is and how many individuals across the world are impacted by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ff5ba8c5e2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ff5ba8c5e2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r>
              <a:rPr lang="en" sz="1200">
                <a:solidFill>
                  <a:schemeClr val="dk1"/>
                </a:solidFill>
                <a:latin typeface="Calibri"/>
                <a:ea typeface="Calibri"/>
                <a:cs typeface="Calibri"/>
                <a:sym typeface="Calibri"/>
              </a:rPr>
              <a:t>Similarly, we also wanted to see a world map view of depression and again, the darker shade would represent the more depressive country. Interestingly, Australia, Greenland, and the United States, were the countries with high anxiety and here we see they also have high depression. So again, it’s also possible that anxiety and depression have some correlation on a worldwide level and an individual that has anxiety may also experience depression and vice versa and that's why we hope to use music therapy to help those affected.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catherinerasgaitis/mxmh-survey-results" TargetMode="External"/><Relationship Id="rId4" Type="http://schemas.openxmlformats.org/officeDocument/2006/relationships/hyperlink" Target="https://www.kaggle.com/datasets/catherinerasgaitis/mxmh-survey-results" TargetMode="External"/><Relationship Id="rId5" Type="http://schemas.openxmlformats.org/officeDocument/2006/relationships/hyperlink" Target="https://www.kaggle.com/datasets/thedevastator/uncover-global-trends-in-mental-health-disord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 name="Shape 65"/>
        <p:cNvGrpSpPr/>
        <p:nvPr/>
      </p:nvGrpSpPr>
      <p:grpSpPr>
        <a:xfrm>
          <a:off x="0" y="0"/>
          <a:ext cx="0" cy="0"/>
          <a:chOff x="0" y="0"/>
          <a:chExt cx="0" cy="0"/>
        </a:xfrm>
      </p:grpSpPr>
      <p:sp>
        <p:nvSpPr>
          <p:cNvPr id="66" name="Google Shape;66;p13"/>
          <p:cNvSpPr txBox="1"/>
          <p:nvPr>
            <p:ph type="title"/>
          </p:nvPr>
        </p:nvSpPr>
        <p:spPr>
          <a:xfrm>
            <a:off x="265500" y="1039675"/>
            <a:ext cx="4045200" cy="1675800"/>
          </a:xfrm>
          <a:prstGeom prst="rect">
            <a:avLst/>
          </a:prstGeom>
          <a:noFill/>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dk1"/>
                </a:solidFill>
              </a:rPr>
              <a:t>Music and </a:t>
            </a:r>
            <a:endParaRPr>
              <a:solidFill>
                <a:schemeClr val="dk1"/>
              </a:solidFill>
            </a:endParaRPr>
          </a:p>
          <a:p>
            <a:pPr indent="0" lvl="0" marL="0" rtl="0" algn="ctr">
              <a:spcBef>
                <a:spcPts val="0"/>
              </a:spcBef>
              <a:spcAft>
                <a:spcPts val="0"/>
              </a:spcAft>
              <a:buNone/>
            </a:pPr>
            <a:r>
              <a:rPr lang="en">
                <a:solidFill>
                  <a:schemeClr val="dk1"/>
                </a:solidFill>
              </a:rPr>
              <a:t>Mental Health</a:t>
            </a:r>
            <a:endParaRPr>
              <a:solidFill>
                <a:schemeClr val="dk1"/>
              </a:solidFill>
            </a:endParaRPr>
          </a:p>
        </p:txBody>
      </p:sp>
      <p:sp>
        <p:nvSpPr>
          <p:cNvPr id="67" name="Google Shape;67;p13"/>
          <p:cNvSpPr txBox="1"/>
          <p:nvPr>
            <p:ph idx="1" type="subTitle"/>
          </p:nvPr>
        </p:nvSpPr>
        <p:spPr>
          <a:xfrm>
            <a:off x="265500" y="3310475"/>
            <a:ext cx="4045200" cy="12351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SzPts val="440"/>
              <a:buNone/>
            </a:pPr>
            <a:r>
              <a:rPr b="1" lang="en" sz="1160">
                <a:solidFill>
                  <a:schemeClr val="dk1"/>
                </a:solidFill>
                <a:latin typeface="Proxima Nova"/>
                <a:ea typeface="Proxima Nova"/>
                <a:cs typeface="Proxima Nova"/>
                <a:sym typeface="Proxima Nova"/>
              </a:rPr>
              <a:t>Group 7</a:t>
            </a:r>
            <a:endParaRPr b="1" sz="1080">
              <a:solidFill>
                <a:schemeClr val="dk1"/>
              </a:solidFill>
              <a:latin typeface="Proxima Nova"/>
              <a:ea typeface="Proxima Nova"/>
              <a:cs typeface="Proxima Nova"/>
              <a:sym typeface="Proxima Nova"/>
            </a:endParaRPr>
          </a:p>
          <a:p>
            <a:pPr indent="0" lvl="0" marL="0" rtl="0" algn="ctr">
              <a:lnSpc>
                <a:spcPct val="95000"/>
              </a:lnSpc>
              <a:spcBef>
                <a:spcPts val="0"/>
              </a:spcBef>
              <a:spcAft>
                <a:spcPts val="0"/>
              </a:spcAft>
              <a:buClr>
                <a:srgbClr val="202729"/>
              </a:buClr>
              <a:buSzPts val="440"/>
              <a:buFont typeface="Arial"/>
              <a:buNone/>
            </a:pPr>
            <a:r>
              <a:rPr b="1" lang="en" sz="1080">
                <a:solidFill>
                  <a:schemeClr val="dk1"/>
                </a:solidFill>
                <a:latin typeface="Proxima Nova"/>
                <a:ea typeface="Proxima Nova"/>
                <a:cs typeface="Proxima Nova"/>
                <a:sym typeface="Proxima Nova"/>
              </a:rPr>
              <a:t>Anders Stachelek</a:t>
            </a:r>
            <a:endParaRPr b="1" sz="1080">
              <a:solidFill>
                <a:schemeClr val="dk1"/>
              </a:solidFill>
              <a:latin typeface="Proxima Nova"/>
              <a:ea typeface="Proxima Nova"/>
              <a:cs typeface="Proxima Nova"/>
              <a:sym typeface="Proxima Nova"/>
            </a:endParaRPr>
          </a:p>
          <a:p>
            <a:pPr indent="0" lvl="0" marL="0" rtl="0" algn="ctr">
              <a:lnSpc>
                <a:spcPct val="95000"/>
              </a:lnSpc>
              <a:spcBef>
                <a:spcPts val="0"/>
              </a:spcBef>
              <a:spcAft>
                <a:spcPts val="0"/>
              </a:spcAft>
              <a:buClr>
                <a:srgbClr val="202729"/>
              </a:buClr>
              <a:buSzPts val="440"/>
              <a:buFont typeface="Arial"/>
              <a:buNone/>
            </a:pPr>
            <a:r>
              <a:rPr b="1" lang="en" sz="1080">
                <a:solidFill>
                  <a:schemeClr val="dk1"/>
                </a:solidFill>
                <a:latin typeface="Proxima Nova"/>
                <a:ea typeface="Proxima Nova"/>
                <a:cs typeface="Proxima Nova"/>
                <a:sym typeface="Proxima Nova"/>
              </a:rPr>
              <a:t>Harini Mittal</a:t>
            </a:r>
            <a:endParaRPr b="1" sz="1080">
              <a:solidFill>
                <a:schemeClr val="dk1"/>
              </a:solidFill>
              <a:latin typeface="Proxima Nova"/>
              <a:ea typeface="Proxima Nova"/>
              <a:cs typeface="Proxima Nova"/>
              <a:sym typeface="Proxima Nova"/>
            </a:endParaRPr>
          </a:p>
          <a:p>
            <a:pPr indent="0" lvl="0" marL="0" rtl="0" algn="ctr">
              <a:lnSpc>
                <a:spcPct val="95000"/>
              </a:lnSpc>
              <a:spcBef>
                <a:spcPts val="0"/>
              </a:spcBef>
              <a:spcAft>
                <a:spcPts val="0"/>
              </a:spcAft>
              <a:buClr>
                <a:srgbClr val="202729"/>
              </a:buClr>
              <a:buSzPts val="440"/>
              <a:buFont typeface="Arial"/>
              <a:buNone/>
            </a:pPr>
            <a:r>
              <a:rPr b="1" lang="en" sz="1080">
                <a:solidFill>
                  <a:schemeClr val="dk1"/>
                </a:solidFill>
                <a:latin typeface="Proxima Nova"/>
                <a:ea typeface="Proxima Nova"/>
                <a:cs typeface="Proxima Nova"/>
                <a:sym typeface="Proxima Nova"/>
              </a:rPr>
              <a:t>Jenny Yu</a:t>
            </a:r>
            <a:endParaRPr b="1" sz="1080">
              <a:solidFill>
                <a:schemeClr val="dk1"/>
              </a:solidFill>
              <a:latin typeface="Proxima Nova"/>
              <a:ea typeface="Proxima Nova"/>
              <a:cs typeface="Proxima Nova"/>
              <a:sym typeface="Proxima Nova"/>
            </a:endParaRPr>
          </a:p>
          <a:p>
            <a:pPr indent="0" lvl="0" marL="0" rtl="0" algn="ctr">
              <a:lnSpc>
                <a:spcPct val="95000"/>
              </a:lnSpc>
              <a:spcBef>
                <a:spcPts val="0"/>
              </a:spcBef>
              <a:spcAft>
                <a:spcPts val="0"/>
              </a:spcAft>
              <a:buClr>
                <a:srgbClr val="202729"/>
              </a:buClr>
              <a:buSzPts val="440"/>
              <a:buFont typeface="Arial"/>
              <a:buNone/>
            </a:pPr>
            <a:r>
              <a:rPr b="1" lang="en" sz="1080">
                <a:solidFill>
                  <a:schemeClr val="dk1"/>
                </a:solidFill>
                <a:latin typeface="Proxima Nova"/>
                <a:ea typeface="Proxima Nova"/>
                <a:cs typeface="Proxima Nova"/>
                <a:sym typeface="Proxima Nova"/>
              </a:rPr>
              <a:t>William Forero</a:t>
            </a:r>
            <a:endParaRPr b="1" sz="1080">
              <a:solidFill>
                <a:schemeClr val="dk1"/>
              </a:solidFill>
              <a:latin typeface="Proxima Nova"/>
              <a:ea typeface="Proxima Nova"/>
              <a:cs typeface="Proxima Nova"/>
              <a:sym typeface="Proxima Nova"/>
            </a:endParaRPr>
          </a:p>
          <a:p>
            <a:pPr indent="0" lvl="0" marL="0" rtl="0" algn="ctr">
              <a:lnSpc>
                <a:spcPct val="95000"/>
              </a:lnSpc>
              <a:spcBef>
                <a:spcPts val="0"/>
              </a:spcBef>
              <a:spcAft>
                <a:spcPts val="0"/>
              </a:spcAft>
              <a:buSzPts val="440"/>
              <a:buNone/>
            </a:pPr>
            <a:r>
              <a:rPr b="1" lang="en" sz="1080">
                <a:solidFill>
                  <a:schemeClr val="dk1"/>
                </a:solidFill>
                <a:latin typeface="Proxima Nova"/>
                <a:ea typeface="Proxima Nova"/>
                <a:cs typeface="Proxima Nova"/>
                <a:sym typeface="Proxima Nova"/>
              </a:rPr>
              <a:t>Yoon Young Kim</a:t>
            </a:r>
            <a:endParaRPr b="1" sz="1120">
              <a:solidFill>
                <a:schemeClr val="dk1"/>
              </a:solidFill>
            </a:endParaRPr>
          </a:p>
        </p:txBody>
      </p:sp>
      <p:pic>
        <p:nvPicPr>
          <p:cNvPr id="68" name="Google Shape;68;p13"/>
          <p:cNvPicPr preferRelativeResize="0"/>
          <p:nvPr/>
        </p:nvPicPr>
        <p:blipFill>
          <a:blip r:embed="rId3">
            <a:alphaModFix/>
          </a:blip>
          <a:stretch>
            <a:fillRect/>
          </a:stretch>
        </p:blipFill>
        <p:spPr>
          <a:xfrm>
            <a:off x="4572000" y="1107950"/>
            <a:ext cx="4572000" cy="302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0" y="0"/>
            <a:ext cx="33987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Global Clusters of Anxiety and Depression </a:t>
            </a:r>
            <a:endParaRPr>
              <a:solidFill>
                <a:schemeClr val="dk1"/>
              </a:solidFill>
            </a:endParaRPr>
          </a:p>
        </p:txBody>
      </p:sp>
      <p:sp>
        <p:nvSpPr>
          <p:cNvPr id="130" name="Google Shape;130;p22"/>
          <p:cNvSpPr txBox="1"/>
          <p:nvPr>
            <p:ph idx="1" type="body"/>
          </p:nvPr>
        </p:nvSpPr>
        <p:spPr>
          <a:xfrm>
            <a:off x="139725" y="2355500"/>
            <a:ext cx="2804700" cy="24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D0D0D"/>
                </a:solidFill>
                <a:latin typeface="Maven Pro"/>
                <a:ea typeface="Maven Pro"/>
                <a:cs typeface="Maven Pro"/>
                <a:sym typeface="Maven Pro"/>
              </a:rPr>
              <a:t>We can see three clusters of anxiety and depression similar to the first database - High, Low and Medium</a:t>
            </a:r>
            <a:endParaRPr sz="1600">
              <a:solidFill>
                <a:srgbClr val="0D0D0D"/>
              </a:solidFill>
              <a:latin typeface="Maven Pro"/>
              <a:ea typeface="Maven Pro"/>
              <a:cs typeface="Maven Pro"/>
              <a:sym typeface="Maven Pro"/>
            </a:endParaRPr>
          </a:p>
        </p:txBody>
      </p:sp>
      <p:pic>
        <p:nvPicPr>
          <p:cNvPr id="131" name="Google Shape;131;p22"/>
          <p:cNvPicPr preferRelativeResize="0"/>
          <p:nvPr/>
        </p:nvPicPr>
        <p:blipFill>
          <a:blip r:embed="rId3">
            <a:alphaModFix/>
          </a:blip>
          <a:stretch>
            <a:fillRect/>
          </a:stretch>
        </p:blipFill>
        <p:spPr>
          <a:xfrm>
            <a:off x="3335325" y="0"/>
            <a:ext cx="5564600" cy="5026950"/>
          </a:xfrm>
          <a:prstGeom prst="rect">
            <a:avLst/>
          </a:prstGeom>
          <a:noFill/>
          <a:ln>
            <a:noFill/>
          </a:ln>
        </p:spPr>
      </p:pic>
      <p:sp>
        <p:nvSpPr>
          <p:cNvPr id="132" name="Google Shape;132;p22"/>
          <p:cNvSpPr/>
          <p:nvPr/>
        </p:nvSpPr>
        <p:spPr>
          <a:xfrm>
            <a:off x="4592107" y="1712458"/>
            <a:ext cx="1064925" cy="1780625"/>
          </a:xfrm>
          <a:custGeom>
            <a:rect b="b" l="l" r="r" t="t"/>
            <a:pathLst>
              <a:path extrusionOk="0" h="71225" w="42597">
                <a:moveTo>
                  <a:pt x="8507" y="12381"/>
                </a:moveTo>
                <a:cubicBezTo>
                  <a:pt x="13386" y="9940"/>
                  <a:pt x="14470" y="1821"/>
                  <a:pt x="19763" y="499"/>
                </a:cubicBezTo>
                <a:cubicBezTo>
                  <a:pt x="27451" y="-1421"/>
                  <a:pt x="37481" y="4043"/>
                  <a:pt x="41025" y="11130"/>
                </a:cubicBezTo>
                <a:cubicBezTo>
                  <a:pt x="44381" y="17842"/>
                  <a:pt x="41025" y="26138"/>
                  <a:pt x="41025" y="33642"/>
                </a:cubicBezTo>
                <a:cubicBezTo>
                  <a:pt x="41025" y="46365"/>
                  <a:pt x="40522" y="64223"/>
                  <a:pt x="29143" y="69913"/>
                </a:cubicBezTo>
                <a:cubicBezTo>
                  <a:pt x="21891" y="73539"/>
                  <a:pt x="10503" y="69155"/>
                  <a:pt x="6005" y="62409"/>
                </a:cubicBezTo>
                <a:cubicBezTo>
                  <a:pt x="-1650" y="50930"/>
                  <a:pt x="-913" y="34401"/>
                  <a:pt x="2879" y="21135"/>
                </a:cubicBezTo>
                <a:cubicBezTo>
                  <a:pt x="3981" y="17280"/>
                  <a:pt x="4497" y="10504"/>
                  <a:pt x="8507" y="10504"/>
                </a:cubicBezTo>
              </a:path>
            </a:pathLst>
          </a:custGeom>
          <a:noFill/>
          <a:ln cap="flat" cmpd="sng" w="9525">
            <a:solidFill>
              <a:schemeClr val="dk2"/>
            </a:solidFill>
            <a:prstDash val="solid"/>
            <a:round/>
            <a:headEnd len="med" w="med" type="none"/>
            <a:tailEnd len="med" w="med" type="none"/>
          </a:ln>
        </p:spPr>
      </p:sp>
      <p:sp>
        <p:nvSpPr>
          <p:cNvPr id="133" name="Google Shape;133;p22"/>
          <p:cNvSpPr/>
          <p:nvPr/>
        </p:nvSpPr>
        <p:spPr>
          <a:xfrm>
            <a:off x="5179975" y="489850"/>
            <a:ext cx="2892313" cy="1865658"/>
          </a:xfrm>
          <a:custGeom>
            <a:rect b="b" l="l" r="r" t="t"/>
            <a:pathLst>
              <a:path extrusionOk="0" h="82043" w="120601">
                <a:moveTo>
                  <a:pt x="8366" y="8509"/>
                </a:moveTo>
                <a:cubicBezTo>
                  <a:pt x="19387" y="6673"/>
                  <a:pt x="29863" y="2215"/>
                  <a:pt x="40884" y="380"/>
                </a:cubicBezTo>
                <a:cubicBezTo>
                  <a:pt x="50010" y="-1140"/>
                  <a:pt x="58868" y="4754"/>
                  <a:pt x="67774" y="7259"/>
                </a:cubicBezTo>
                <a:cubicBezTo>
                  <a:pt x="75643" y="9472"/>
                  <a:pt x="84110" y="10854"/>
                  <a:pt x="90912" y="15388"/>
                </a:cubicBezTo>
                <a:cubicBezTo>
                  <a:pt x="102778" y="23297"/>
                  <a:pt x="113715" y="35323"/>
                  <a:pt x="117176" y="49157"/>
                </a:cubicBezTo>
                <a:cubicBezTo>
                  <a:pt x="118607" y="54877"/>
                  <a:pt x="122315" y="61394"/>
                  <a:pt x="119678" y="66667"/>
                </a:cubicBezTo>
                <a:cubicBezTo>
                  <a:pt x="117919" y="70185"/>
                  <a:pt x="113403" y="71675"/>
                  <a:pt x="109672" y="72920"/>
                </a:cubicBezTo>
                <a:cubicBezTo>
                  <a:pt x="106107" y="74109"/>
                  <a:pt x="103514" y="77240"/>
                  <a:pt x="100292" y="79174"/>
                </a:cubicBezTo>
                <a:cubicBezTo>
                  <a:pt x="93669" y="83149"/>
                  <a:pt x="84647" y="82300"/>
                  <a:pt x="77154" y="80425"/>
                </a:cubicBezTo>
                <a:cubicBezTo>
                  <a:pt x="66717" y="77814"/>
                  <a:pt x="61097" y="65065"/>
                  <a:pt x="50889" y="61664"/>
                </a:cubicBezTo>
                <a:cubicBezTo>
                  <a:pt x="46949" y="60351"/>
                  <a:pt x="42464" y="60215"/>
                  <a:pt x="39008" y="57912"/>
                </a:cubicBezTo>
                <a:cubicBezTo>
                  <a:pt x="34565" y="54952"/>
                  <a:pt x="31565" y="49596"/>
                  <a:pt x="26501" y="47906"/>
                </a:cubicBezTo>
                <a:cubicBezTo>
                  <a:pt x="18054" y="45087"/>
                  <a:pt x="5467" y="46492"/>
                  <a:pt x="1487" y="38526"/>
                </a:cubicBezTo>
                <a:cubicBezTo>
                  <a:pt x="-3496" y="28552"/>
                  <a:pt x="5484" y="15143"/>
                  <a:pt x="13368" y="7259"/>
                </a:cubicBezTo>
              </a:path>
            </a:pathLst>
          </a:custGeom>
          <a:noFill/>
          <a:ln cap="flat" cmpd="sng" w="9525">
            <a:solidFill>
              <a:schemeClr val="dk2"/>
            </a:solidFill>
            <a:prstDash val="solid"/>
            <a:round/>
            <a:headEnd len="med" w="med" type="none"/>
            <a:tailEnd len="med" w="med" type="none"/>
          </a:ln>
        </p:spPr>
      </p:sp>
      <p:sp>
        <p:nvSpPr>
          <p:cNvPr id="134" name="Google Shape;134;p22"/>
          <p:cNvSpPr/>
          <p:nvPr/>
        </p:nvSpPr>
        <p:spPr>
          <a:xfrm>
            <a:off x="5657025" y="1771825"/>
            <a:ext cx="1230416" cy="1698775"/>
          </a:xfrm>
          <a:custGeom>
            <a:rect b="b" l="l" r="r" t="t"/>
            <a:pathLst>
              <a:path extrusionOk="0" h="67951" w="51246">
                <a:moveTo>
                  <a:pt x="2960" y="1876"/>
                </a:moveTo>
                <a:cubicBezTo>
                  <a:pt x="10467" y="1876"/>
                  <a:pt x="18112" y="1027"/>
                  <a:pt x="25473" y="2501"/>
                </a:cubicBezTo>
                <a:cubicBezTo>
                  <a:pt x="32168" y="3841"/>
                  <a:pt x="36505" y="10974"/>
                  <a:pt x="42983" y="13132"/>
                </a:cubicBezTo>
                <a:cubicBezTo>
                  <a:pt x="46339" y="14250"/>
                  <a:pt x="49629" y="17204"/>
                  <a:pt x="50487" y="20636"/>
                </a:cubicBezTo>
                <a:cubicBezTo>
                  <a:pt x="55366" y="40159"/>
                  <a:pt x="30807" y="60551"/>
                  <a:pt x="11715" y="66912"/>
                </a:cubicBezTo>
                <a:cubicBezTo>
                  <a:pt x="8946" y="67834"/>
                  <a:pt x="5389" y="68530"/>
                  <a:pt x="2960" y="66912"/>
                </a:cubicBezTo>
                <a:cubicBezTo>
                  <a:pt x="1021" y="65620"/>
                  <a:pt x="2276" y="62294"/>
                  <a:pt x="1710" y="60034"/>
                </a:cubicBezTo>
                <a:cubicBezTo>
                  <a:pt x="-1126" y="48703"/>
                  <a:pt x="459" y="36695"/>
                  <a:pt x="459" y="25014"/>
                </a:cubicBezTo>
                <a:cubicBezTo>
                  <a:pt x="459" y="19162"/>
                  <a:pt x="1710" y="13356"/>
                  <a:pt x="1710" y="7504"/>
                </a:cubicBezTo>
                <a:cubicBezTo>
                  <a:pt x="1710" y="4926"/>
                  <a:pt x="1008" y="0"/>
                  <a:pt x="3586" y="0"/>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5250" y="0"/>
            <a:ext cx="3445500" cy="1488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Global trends in mental disorder interrelationships</a:t>
            </a:r>
            <a:endParaRPr>
              <a:solidFill>
                <a:schemeClr val="dk1"/>
              </a:solidFill>
            </a:endParaRPr>
          </a:p>
        </p:txBody>
      </p:sp>
      <p:pic>
        <p:nvPicPr>
          <p:cNvPr id="140" name="Google Shape;140;p23"/>
          <p:cNvPicPr preferRelativeResize="0"/>
          <p:nvPr/>
        </p:nvPicPr>
        <p:blipFill>
          <a:blip r:embed="rId3">
            <a:alphaModFix/>
          </a:blip>
          <a:stretch>
            <a:fillRect/>
          </a:stretch>
        </p:blipFill>
        <p:spPr>
          <a:xfrm>
            <a:off x="3085050" y="213650"/>
            <a:ext cx="5973825" cy="4773975"/>
          </a:xfrm>
          <a:prstGeom prst="rect">
            <a:avLst/>
          </a:prstGeom>
          <a:noFill/>
          <a:ln>
            <a:noFill/>
          </a:ln>
        </p:spPr>
      </p:pic>
      <p:sp>
        <p:nvSpPr>
          <p:cNvPr id="141" name="Google Shape;141;p23"/>
          <p:cNvSpPr txBox="1"/>
          <p:nvPr/>
        </p:nvSpPr>
        <p:spPr>
          <a:xfrm>
            <a:off x="5250" y="2196525"/>
            <a:ext cx="3079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D0D0D"/>
                </a:solidFill>
                <a:latin typeface="Maven Pro"/>
                <a:ea typeface="Maven Pro"/>
                <a:cs typeface="Maven Pro"/>
                <a:sym typeface="Maven Pro"/>
              </a:rPr>
              <a:t>Worldover, anxiety disorder is correlated with schizophrenia, bipolar disorder, and eating disorder.</a:t>
            </a:r>
            <a:endParaRPr sz="1600">
              <a:solidFill>
                <a:srgbClr val="0D0D0D"/>
              </a:solidFill>
              <a:latin typeface="Maven Pro"/>
              <a:ea typeface="Maven Pro"/>
              <a:cs typeface="Maven Pro"/>
              <a:sym typeface="Maven Pro"/>
            </a:endParaRPr>
          </a:p>
        </p:txBody>
      </p:sp>
      <p:sp>
        <p:nvSpPr>
          <p:cNvPr id="142" name="Google Shape;142;p23"/>
          <p:cNvSpPr/>
          <p:nvPr/>
        </p:nvSpPr>
        <p:spPr>
          <a:xfrm>
            <a:off x="4833550" y="1906150"/>
            <a:ext cx="2410093" cy="543124"/>
          </a:xfrm>
          <a:custGeom>
            <a:rect b="b" l="l" r="r" t="t"/>
            <a:pathLst>
              <a:path extrusionOk="0" h="25451" w="113912">
                <a:moveTo>
                  <a:pt x="6353" y="3590"/>
                </a:moveTo>
                <a:cubicBezTo>
                  <a:pt x="30294" y="171"/>
                  <a:pt x="55039" y="-1639"/>
                  <a:pt x="78893" y="2340"/>
                </a:cubicBezTo>
                <a:cubicBezTo>
                  <a:pt x="88898" y="4009"/>
                  <a:pt x="99838" y="2804"/>
                  <a:pt x="108910" y="7342"/>
                </a:cubicBezTo>
                <a:cubicBezTo>
                  <a:pt x="110669" y="8222"/>
                  <a:pt x="113913" y="8502"/>
                  <a:pt x="113913" y="10469"/>
                </a:cubicBezTo>
                <a:cubicBezTo>
                  <a:pt x="113913" y="13417"/>
                  <a:pt x="109962" y="14882"/>
                  <a:pt x="107660" y="16723"/>
                </a:cubicBezTo>
                <a:cubicBezTo>
                  <a:pt x="98143" y="24335"/>
                  <a:pt x="84202" y="24852"/>
                  <a:pt x="72015" y="24852"/>
                </a:cubicBezTo>
                <a:cubicBezTo>
                  <a:pt x="48609" y="24852"/>
                  <a:pt x="24181" y="27247"/>
                  <a:pt x="1975" y="19849"/>
                </a:cubicBezTo>
                <a:cubicBezTo>
                  <a:pt x="-3961" y="17871"/>
                  <a:pt x="5099" y="3590"/>
                  <a:pt x="11356" y="3590"/>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Primary Streaming Services Used</a:t>
            </a:r>
            <a:endParaRPr>
              <a:solidFill>
                <a:schemeClr val="dk1"/>
              </a:solidFill>
            </a:endParaRPr>
          </a:p>
        </p:txBody>
      </p:sp>
      <p:sp>
        <p:nvSpPr>
          <p:cNvPr id="148" name="Google Shape;148;p24"/>
          <p:cNvSpPr txBox="1"/>
          <p:nvPr>
            <p:ph idx="1" type="body"/>
          </p:nvPr>
        </p:nvSpPr>
        <p:spPr>
          <a:xfrm>
            <a:off x="311700" y="1266325"/>
            <a:ext cx="27375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D0D0D"/>
              </a:buClr>
              <a:buSzPts val="1800"/>
              <a:buFont typeface="Maven Pro"/>
              <a:buChar char="●"/>
            </a:pPr>
            <a:r>
              <a:rPr lang="en">
                <a:solidFill>
                  <a:srgbClr val="0D0D0D"/>
                </a:solidFill>
                <a:latin typeface="Maven Pro"/>
                <a:ea typeface="Maven Pro"/>
                <a:cs typeface="Maven Pro"/>
                <a:sym typeface="Maven Pro"/>
              </a:rPr>
              <a:t>Spotify is the top music </a:t>
            </a:r>
            <a:r>
              <a:rPr lang="en">
                <a:solidFill>
                  <a:srgbClr val="0D0D0D"/>
                </a:solidFill>
                <a:latin typeface="Maven Pro"/>
                <a:ea typeface="Maven Pro"/>
                <a:cs typeface="Maven Pro"/>
                <a:sym typeface="Maven Pro"/>
              </a:rPr>
              <a:t>streaming service used among the participants.</a:t>
            </a:r>
            <a:endParaRPr>
              <a:solidFill>
                <a:srgbClr val="0D0D0D"/>
              </a:solidFill>
              <a:latin typeface="Maven Pro"/>
              <a:ea typeface="Maven Pro"/>
              <a:cs typeface="Maven Pro"/>
              <a:sym typeface="Maven Pro"/>
            </a:endParaRPr>
          </a:p>
        </p:txBody>
      </p:sp>
      <p:pic>
        <p:nvPicPr>
          <p:cNvPr id="149" name="Google Shape;149;p24"/>
          <p:cNvPicPr preferRelativeResize="0"/>
          <p:nvPr/>
        </p:nvPicPr>
        <p:blipFill>
          <a:blip r:embed="rId3">
            <a:alphaModFix/>
          </a:blip>
          <a:stretch>
            <a:fillRect/>
          </a:stretch>
        </p:blipFill>
        <p:spPr>
          <a:xfrm>
            <a:off x="3972350" y="707400"/>
            <a:ext cx="4815551" cy="4335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Favorite Genre</a:t>
            </a:r>
            <a:endParaRPr>
              <a:solidFill>
                <a:schemeClr val="dk1"/>
              </a:solidFill>
            </a:endParaRPr>
          </a:p>
        </p:txBody>
      </p:sp>
      <p:pic>
        <p:nvPicPr>
          <p:cNvPr id="155" name="Google Shape;155;p25"/>
          <p:cNvPicPr preferRelativeResize="0"/>
          <p:nvPr/>
        </p:nvPicPr>
        <p:blipFill>
          <a:blip r:embed="rId3">
            <a:alphaModFix/>
          </a:blip>
          <a:stretch>
            <a:fillRect/>
          </a:stretch>
        </p:blipFill>
        <p:spPr>
          <a:xfrm>
            <a:off x="0" y="707400"/>
            <a:ext cx="9144002" cy="4339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Genre Analysis</a:t>
            </a:r>
            <a:endParaRPr>
              <a:solidFill>
                <a:schemeClr val="dk1"/>
              </a:solidFill>
            </a:endParaRPr>
          </a:p>
        </p:txBody>
      </p:sp>
      <p:pic>
        <p:nvPicPr>
          <p:cNvPr id="161" name="Google Shape;161;p26"/>
          <p:cNvPicPr preferRelativeResize="0"/>
          <p:nvPr/>
        </p:nvPicPr>
        <p:blipFill>
          <a:blip r:embed="rId3">
            <a:alphaModFix/>
          </a:blip>
          <a:stretch>
            <a:fillRect/>
          </a:stretch>
        </p:blipFill>
        <p:spPr>
          <a:xfrm>
            <a:off x="125000" y="1182900"/>
            <a:ext cx="4882726" cy="2860675"/>
          </a:xfrm>
          <a:prstGeom prst="rect">
            <a:avLst/>
          </a:prstGeom>
          <a:noFill/>
          <a:ln>
            <a:noFill/>
          </a:ln>
        </p:spPr>
      </p:pic>
      <p:pic>
        <p:nvPicPr>
          <p:cNvPr id="162" name="Google Shape;162;p26"/>
          <p:cNvPicPr preferRelativeResize="0"/>
          <p:nvPr/>
        </p:nvPicPr>
        <p:blipFill>
          <a:blip r:embed="rId4">
            <a:alphaModFix/>
          </a:blip>
          <a:stretch>
            <a:fillRect/>
          </a:stretch>
        </p:blipFill>
        <p:spPr>
          <a:xfrm>
            <a:off x="4806700" y="1209650"/>
            <a:ext cx="4029575" cy="300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Genre and</a:t>
            </a:r>
            <a:r>
              <a:rPr lang="en">
                <a:solidFill>
                  <a:schemeClr val="dk1"/>
                </a:solidFill>
              </a:rPr>
              <a:t> Music Effects</a:t>
            </a:r>
            <a:endParaRPr>
              <a:solidFill>
                <a:schemeClr val="dk1"/>
              </a:solidFill>
            </a:endParaRPr>
          </a:p>
        </p:txBody>
      </p:sp>
      <p:sp>
        <p:nvSpPr>
          <p:cNvPr id="168" name="Google Shape;168;p27"/>
          <p:cNvSpPr txBox="1"/>
          <p:nvPr>
            <p:ph idx="1" type="body"/>
          </p:nvPr>
        </p:nvSpPr>
        <p:spPr>
          <a:xfrm>
            <a:off x="5455375" y="1433425"/>
            <a:ext cx="2915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D0D0D"/>
                </a:solidFill>
                <a:highlight>
                  <a:srgbClr val="FFFFFF"/>
                </a:highlight>
                <a:latin typeface="Maven Pro"/>
                <a:ea typeface="Maven Pro"/>
                <a:cs typeface="Maven Pro"/>
                <a:sym typeface="Maven Pro"/>
              </a:rPr>
              <a:t>Our recommended music playlist aims to provide a supportive selection for those managing mental illness. </a:t>
            </a:r>
            <a:endParaRPr sz="1200">
              <a:solidFill>
                <a:srgbClr val="0D0D0D"/>
              </a:solidFill>
              <a:highlight>
                <a:srgbClr val="FFFFFF"/>
              </a:highlight>
              <a:latin typeface="Maven Pro"/>
              <a:ea typeface="Maven Pro"/>
              <a:cs typeface="Maven Pro"/>
              <a:sym typeface="Maven Pro"/>
            </a:endParaRPr>
          </a:p>
          <a:p>
            <a:pPr indent="0" lvl="0" marL="0" rtl="0" algn="l">
              <a:spcBef>
                <a:spcPts val="1200"/>
              </a:spcBef>
              <a:spcAft>
                <a:spcPts val="1200"/>
              </a:spcAft>
              <a:buNone/>
            </a:pPr>
            <a:r>
              <a:rPr lang="en" sz="1200">
                <a:solidFill>
                  <a:srgbClr val="0D0D0D"/>
                </a:solidFill>
                <a:highlight>
                  <a:srgbClr val="FFFFFF"/>
                </a:highlight>
                <a:latin typeface="Maven Pro"/>
                <a:ea typeface="Maven Pro"/>
                <a:cs typeface="Maven Pro"/>
                <a:sym typeface="Maven Pro"/>
              </a:rPr>
              <a:t>We prioritize genres such as </a:t>
            </a:r>
            <a:r>
              <a:rPr lang="en" sz="1200">
                <a:solidFill>
                  <a:schemeClr val="accent3"/>
                </a:solidFill>
                <a:highlight>
                  <a:srgbClr val="FFFFFF"/>
                </a:highlight>
                <a:latin typeface="Maven Pro"/>
                <a:ea typeface="Maven Pro"/>
                <a:cs typeface="Maven Pro"/>
                <a:sym typeface="Maven Pro"/>
              </a:rPr>
              <a:t>Country EDM, Folk, </a:t>
            </a:r>
            <a:r>
              <a:rPr lang="en" sz="1200">
                <a:solidFill>
                  <a:schemeClr val="accent3"/>
                </a:solidFill>
                <a:highlight>
                  <a:schemeClr val="lt1"/>
                </a:highlight>
                <a:latin typeface="Maven Pro"/>
                <a:ea typeface="Maven Pro"/>
                <a:cs typeface="Maven Pro"/>
                <a:sym typeface="Maven Pro"/>
              </a:rPr>
              <a:t>Gospel,</a:t>
            </a:r>
            <a:r>
              <a:rPr lang="en" sz="1200">
                <a:solidFill>
                  <a:schemeClr val="accent3"/>
                </a:solidFill>
                <a:highlight>
                  <a:srgbClr val="FFFFFF"/>
                </a:highlight>
                <a:latin typeface="Maven Pro"/>
                <a:ea typeface="Maven Pro"/>
                <a:cs typeface="Maven Pro"/>
                <a:sym typeface="Maven Pro"/>
              </a:rPr>
              <a:t> Hiphop, Jazz, Kpop,Latin, Lofi, and Metal </a:t>
            </a:r>
            <a:r>
              <a:rPr lang="en" sz="1200">
                <a:solidFill>
                  <a:srgbClr val="0D0D0D"/>
                </a:solidFill>
                <a:highlight>
                  <a:srgbClr val="FFFFFF"/>
                </a:highlight>
                <a:latin typeface="Maven Pro"/>
                <a:ea typeface="Maven Pro"/>
                <a:cs typeface="Maven Pro"/>
                <a:sym typeface="Maven Pro"/>
              </a:rPr>
              <a:t> while avoiding or minimizing exposure to </a:t>
            </a:r>
            <a:r>
              <a:rPr lang="en" sz="1200">
                <a:solidFill>
                  <a:srgbClr val="980000"/>
                </a:solidFill>
                <a:highlight>
                  <a:srgbClr val="FFFFFF"/>
                </a:highlight>
                <a:latin typeface="Maven Pro"/>
                <a:ea typeface="Maven Pro"/>
                <a:cs typeface="Maven Pro"/>
                <a:sym typeface="Maven Pro"/>
              </a:rPr>
              <a:t>Classical, Pop, </a:t>
            </a:r>
            <a:r>
              <a:rPr lang="en" sz="1200">
                <a:solidFill>
                  <a:srgbClr val="980000"/>
                </a:solidFill>
                <a:highlight>
                  <a:schemeClr val="lt1"/>
                </a:highlight>
                <a:latin typeface="Maven Pro"/>
                <a:ea typeface="Maven Pro"/>
                <a:cs typeface="Maven Pro"/>
                <a:sym typeface="Maven Pro"/>
              </a:rPr>
              <a:t>R</a:t>
            </a:r>
            <a:r>
              <a:rPr lang="en" sz="1200">
                <a:solidFill>
                  <a:srgbClr val="980000"/>
                </a:solidFill>
                <a:highlight>
                  <a:srgbClr val="FFFFFF"/>
                </a:highlight>
                <a:latin typeface="Maven Pro"/>
                <a:ea typeface="Maven Pro"/>
                <a:cs typeface="Maven Pro"/>
                <a:sym typeface="Maven Pro"/>
              </a:rPr>
              <a:t>ap, Rock, and Video game music.</a:t>
            </a:r>
            <a:endParaRPr>
              <a:solidFill>
                <a:srgbClr val="980000"/>
              </a:solidFill>
              <a:latin typeface="Maven Pro"/>
              <a:ea typeface="Maven Pro"/>
              <a:cs typeface="Maven Pro"/>
              <a:sym typeface="Maven Pro"/>
            </a:endParaRPr>
          </a:p>
        </p:txBody>
      </p:sp>
      <p:pic>
        <p:nvPicPr>
          <p:cNvPr id="169" name="Google Shape;169;p27"/>
          <p:cNvPicPr preferRelativeResize="0"/>
          <p:nvPr/>
        </p:nvPicPr>
        <p:blipFill rotWithShape="1">
          <a:blip r:embed="rId3">
            <a:alphaModFix/>
          </a:blip>
          <a:srcRect b="5793" l="0" r="0" t="0"/>
          <a:stretch/>
        </p:blipFill>
        <p:spPr>
          <a:xfrm>
            <a:off x="324775" y="1345000"/>
            <a:ext cx="5098600" cy="2587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BPM and Music Effects</a:t>
            </a:r>
            <a:endParaRPr>
              <a:solidFill>
                <a:schemeClr val="dk1"/>
              </a:solidFill>
            </a:endParaRPr>
          </a:p>
        </p:txBody>
      </p:sp>
      <p:graphicFrame>
        <p:nvGraphicFramePr>
          <p:cNvPr id="175" name="Google Shape;175;p28"/>
          <p:cNvGraphicFramePr/>
          <p:nvPr/>
        </p:nvGraphicFramePr>
        <p:xfrm>
          <a:off x="207975" y="1110175"/>
          <a:ext cx="3000000" cy="3000000"/>
        </p:xfrm>
        <a:graphic>
          <a:graphicData uri="http://schemas.openxmlformats.org/drawingml/2006/table">
            <a:tbl>
              <a:tblPr>
                <a:noFill/>
                <a:tableStyleId>{65C48FD5-8811-4641-9874-62B568385588}</a:tableStyleId>
              </a:tblPr>
              <a:tblGrid>
                <a:gridCol w="1176375"/>
                <a:gridCol w="805700"/>
                <a:gridCol w="2661050"/>
              </a:tblGrid>
              <a:tr h="477750">
                <a:tc>
                  <a:txBody>
                    <a:bodyPr/>
                    <a:lstStyle/>
                    <a:p>
                      <a:pPr indent="0" lvl="0" marL="0" rtl="0" algn="ctr">
                        <a:spcBef>
                          <a:spcPts val="0"/>
                        </a:spcBef>
                        <a:spcAft>
                          <a:spcPts val="0"/>
                        </a:spcAft>
                        <a:buNone/>
                      </a:pPr>
                      <a:r>
                        <a:rPr b="1" lang="en" sz="900">
                          <a:latin typeface="Maven Pro"/>
                          <a:ea typeface="Maven Pro"/>
                          <a:cs typeface="Maven Pro"/>
                          <a:sym typeface="Maven Pro"/>
                        </a:rPr>
                        <a:t>BPM classification</a:t>
                      </a:r>
                      <a:endParaRPr b="1"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lnSpc>
                          <a:spcPct val="115000"/>
                        </a:lnSpc>
                        <a:spcBef>
                          <a:spcPts val="0"/>
                        </a:spcBef>
                        <a:spcAft>
                          <a:spcPts val="0"/>
                        </a:spcAft>
                        <a:buNone/>
                      </a:pPr>
                      <a:r>
                        <a:rPr b="1" lang="en" sz="900">
                          <a:solidFill>
                            <a:srgbClr val="0D0D0D"/>
                          </a:solidFill>
                          <a:latin typeface="Maven Pro"/>
                          <a:ea typeface="Maven Pro"/>
                          <a:cs typeface="Maven Pro"/>
                          <a:sym typeface="Maven Pro"/>
                        </a:rPr>
                        <a:t>BPM</a:t>
                      </a:r>
                      <a:endParaRPr b="1" sz="900">
                        <a:solidFill>
                          <a:srgbClr val="0D0D0D"/>
                        </a:solidFill>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900">
                          <a:solidFill>
                            <a:srgbClr val="0D0D0D"/>
                          </a:solidFill>
                          <a:latin typeface="Maven Pro"/>
                          <a:ea typeface="Maven Pro"/>
                          <a:cs typeface="Maven Pro"/>
                          <a:sym typeface="Maven Pro"/>
                        </a:rPr>
                        <a:t>Examples</a:t>
                      </a:r>
                      <a:endParaRPr b="1" sz="900">
                        <a:solidFill>
                          <a:srgbClr val="0D0D0D"/>
                        </a:solidFill>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77750">
                <a:tc>
                  <a:txBody>
                    <a:bodyPr/>
                    <a:lstStyle/>
                    <a:p>
                      <a:pPr indent="0" lvl="0" marL="0" rtl="0" algn="ctr">
                        <a:spcBef>
                          <a:spcPts val="0"/>
                        </a:spcBef>
                        <a:spcAft>
                          <a:spcPts val="0"/>
                        </a:spcAft>
                        <a:buNone/>
                      </a:pPr>
                      <a:r>
                        <a:rPr lang="en" sz="900">
                          <a:latin typeface="Maven Pro"/>
                          <a:ea typeface="Maven Pro"/>
                          <a:cs typeface="Maven Pro"/>
                          <a:sym typeface="Maven Pro"/>
                        </a:rPr>
                        <a:t>Very Slow</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lnSpc>
                          <a:spcPct val="115000"/>
                        </a:lnSpc>
                        <a:spcBef>
                          <a:spcPts val="0"/>
                        </a:spcBef>
                        <a:spcAft>
                          <a:spcPts val="0"/>
                        </a:spcAft>
                        <a:buNone/>
                      </a:pPr>
                      <a:r>
                        <a:rPr lang="en" sz="900">
                          <a:solidFill>
                            <a:srgbClr val="0D0D0D"/>
                          </a:solidFill>
                          <a:latin typeface="Maven Pro"/>
                          <a:ea typeface="Maven Pro"/>
                          <a:cs typeface="Maven Pro"/>
                          <a:sym typeface="Maven Pro"/>
                        </a:rPr>
                        <a:t>Below 60</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D0D0D"/>
                          </a:solidFill>
                          <a:latin typeface="Maven Pro"/>
                          <a:ea typeface="Maven Pro"/>
                          <a:cs typeface="Maven Pro"/>
                          <a:sym typeface="Maven Pro"/>
                        </a:rPr>
                        <a:t>Funeral dirges, some ambient music, extremely slow classical pieces.</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77750">
                <a:tc>
                  <a:txBody>
                    <a:bodyPr/>
                    <a:lstStyle/>
                    <a:p>
                      <a:pPr indent="0" lvl="0" marL="0" rtl="0" algn="ctr">
                        <a:spcBef>
                          <a:spcPts val="0"/>
                        </a:spcBef>
                        <a:spcAft>
                          <a:spcPts val="0"/>
                        </a:spcAft>
                        <a:buNone/>
                      </a:pPr>
                      <a:r>
                        <a:rPr lang="en" sz="900">
                          <a:latin typeface="Maven Pro"/>
                          <a:ea typeface="Maven Pro"/>
                          <a:cs typeface="Maven Pro"/>
                          <a:sym typeface="Maven Pro"/>
                        </a:rPr>
                        <a:t>Slow</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lnSpc>
                          <a:spcPct val="115000"/>
                        </a:lnSpc>
                        <a:spcBef>
                          <a:spcPts val="0"/>
                        </a:spcBef>
                        <a:spcAft>
                          <a:spcPts val="0"/>
                        </a:spcAft>
                        <a:buNone/>
                      </a:pPr>
                      <a:r>
                        <a:rPr lang="en" sz="900">
                          <a:solidFill>
                            <a:srgbClr val="0D0D0D"/>
                          </a:solidFill>
                          <a:latin typeface="Maven Pro"/>
                          <a:ea typeface="Maven Pro"/>
                          <a:cs typeface="Maven Pro"/>
                          <a:sym typeface="Maven Pro"/>
                        </a:rPr>
                        <a:t>60-80</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D0D0D"/>
                          </a:solidFill>
                          <a:latin typeface="Maven Pro"/>
                          <a:ea typeface="Maven Pro"/>
                          <a:cs typeface="Maven Pro"/>
                          <a:sym typeface="Maven Pro"/>
                        </a:rPr>
                        <a:t>Ballads, slow waltzes, some jazz standards.</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77750">
                <a:tc>
                  <a:txBody>
                    <a:bodyPr/>
                    <a:lstStyle/>
                    <a:p>
                      <a:pPr indent="0" lvl="0" marL="0" rtl="0" algn="ctr">
                        <a:spcBef>
                          <a:spcPts val="0"/>
                        </a:spcBef>
                        <a:spcAft>
                          <a:spcPts val="0"/>
                        </a:spcAft>
                        <a:buNone/>
                      </a:pPr>
                      <a:r>
                        <a:rPr lang="en" sz="900">
                          <a:latin typeface="Maven Pro"/>
                          <a:ea typeface="Maven Pro"/>
                          <a:cs typeface="Maven Pro"/>
                          <a:sym typeface="Maven Pro"/>
                        </a:rPr>
                        <a:t>Moderate</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lnSpc>
                          <a:spcPct val="115000"/>
                        </a:lnSpc>
                        <a:spcBef>
                          <a:spcPts val="0"/>
                        </a:spcBef>
                        <a:spcAft>
                          <a:spcPts val="0"/>
                        </a:spcAft>
                        <a:buNone/>
                      </a:pPr>
                      <a:r>
                        <a:rPr lang="en" sz="900">
                          <a:solidFill>
                            <a:srgbClr val="0D0D0D"/>
                          </a:solidFill>
                          <a:latin typeface="Maven Pro"/>
                          <a:ea typeface="Maven Pro"/>
                          <a:cs typeface="Maven Pro"/>
                          <a:sym typeface="Maven Pro"/>
                        </a:rPr>
                        <a:t>80-110</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D0D0D"/>
                          </a:solidFill>
                          <a:latin typeface="Maven Pro"/>
                          <a:ea typeface="Maven Pro"/>
                          <a:cs typeface="Maven Pro"/>
                          <a:sym typeface="Maven Pro"/>
                        </a:rPr>
                        <a:t>Pop songs, rock ballads, folk tunes, many jazz tunes.</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77750">
                <a:tc>
                  <a:txBody>
                    <a:bodyPr/>
                    <a:lstStyle/>
                    <a:p>
                      <a:pPr indent="0" lvl="0" marL="0" rtl="0" algn="ctr">
                        <a:lnSpc>
                          <a:spcPct val="115000"/>
                        </a:lnSpc>
                        <a:spcBef>
                          <a:spcPts val="0"/>
                        </a:spcBef>
                        <a:spcAft>
                          <a:spcPts val="0"/>
                        </a:spcAft>
                        <a:buNone/>
                      </a:pPr>
                      <a:r>
                        <a:rPr lang="en" sz="900">
                          <a:solidFill>
                            <a:srgbClr val="0D0D0D"/>
                          </a:solidFill>
                          <a:latin typeface="Maven Pro"/>
                          <a:ea typeface="Maven Pro"/>
                          <a:cs typeface="Maven Pro"/>
                          <a:sym typeface="Maven Pro"/>
                        </a:rPr>
                        <a:t>Moderately Fast </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lnSpc>
                          <a:spcPct val="115000"/>
                        </a:lnSpc>
                        <a:spcBef>
                          <a:spcPts val="0"/>
                        </a:spcBef>
                        <a:spcAft>
                          <a:spcPts val="0"/>
                        </a:spcAft>
                        <a:buNone/>
                      </a:pPr>
                      <a:r>
                        <a:rPr lang="en" sz="900">
                          <a:solidFill>
                            <a:srgbClr val="0D0D0D"/>
                          </a:solidFill>
                          <a:latin typeface="Maven Pro"/>
                          <a:ea typeface="Maven Pro"/>
                          <a:cs typeface="Maven Pro"/>
                          <a:sym typeface="Maven Pro"/>
                        </a:rPr>
                        <a:t>110-140</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D0D0D"/>
                          </a:solidFill>
                          <a:latin typeface="Maven Pro"/>
                          <a:ea typeface="Maven Pro"/>
                          <a:cs typeface="Maven Pro"/>
                          <a:sym typeface="Maven Pro"/>
                        </a:rPr>
                        <a:t>Upbeat pop songs, rock songs, some EDM tracks, faster jazz standards.</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77750">
                <a:tc>
                  <a:txBody>
                    <a:bodyPr/>
                    <a:lstStyle/>
                    <a:p>
                      <a:pPr indent="0" lvl="0" marL="0" rtl="0" algn="ctr">
                        <a:spcBef>
                          <a:spcPts val="0"/>
                        </a:spcBef>
                        <a:spcAft>
                          <a:spcPts val="0"/>
                        </a:spcAft>
                        <a:buNone/>
                      </a:pPr>
                      <a:r>
                        <a:rPr lang="en" sz="900">
                          <a:latin typeface="Maven Pro"/>
                          <a:ea typeface="Maven Pro"/>
                          <a:cs typeface="Maven Pro"/>
                          <a:sym typeface="Maven Pro"/>
                        </a:rPr>
                        <a:t>Fast</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lnSpc>
                          <a:spcPct val="115000"/>
                        </a:lnSpc>
                        <a:spcBef>
                          <a:spcPts val="0"/>
                        </a:spcBef>
                        <a:spcAft>
                          <a:spcPts val="0"/>
                        </a:spcAft>
                        <a:buNone/>
                      </a:pPr>
                      <a:r>
                        <a:rPr lang="en" sz="900">
                          <a:solidFill>
                            <a:srgbClr val="0D0D0D"/>
                          </a:solidFill>
                          <a:latin typeface="Maven Pro"/>
                          <a:ea typeface="Maven Pro"/>
                          <a:cs typeface="Maven Pro"/>
                          <a:sym typeface="Maven Pro"/>
                        </a:rPr>
                        <a:t>140-170</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D0D0D"/>
                          </a:solidFill>
                          <a:latin typeface="Maven Pro"/>
                          <a:ea typeface="Maven Pro"/>
                          <a:cs typeface="Maven Pro"/>
                          <a:sym typeface="Maven Pro"/>
                        </a:rPr>
                        <a:t>Dance music, techno, punk, some rock and pop songs with high energy.</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77750">
                <a:tc>
                  <a:txBody>
                    <a:bodyPr/>
                    <a:lstStyle/>
                    <a:p>
                      <a:pPr indent="0" lvl="0" marL="0" rtl="0" algn="ctr">
                        <a:spcBef>
                          <a:spcPts val="0"/>
                        </a:spcBef>
                        <a:spcAft>
                          <a:spcPts val="0"/>
                        </a:spcAft>
                        <a:buNone/>
                      </a:pPr>
                      <a:r>
                        <a:rPr lang="en" sz="900">
                          <a:latin typeface="Maven Pro"/>
                          <a:ea typeface="Maven Pro"/>
                          <a:cs typeface="Maven Pro"/>
                          <a:sym typeface="Maven Pro"/>
                        </a:rPr>
                        <a:t>Very Fast</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lnSpc>
                          <a:spcPct val="115000"/>
                        </a:lnSpc>
                        <a:spcBef>
                          <a:spcPts val="0"/>
                        </a:spcBef>
                        <a:spcAft>
                          <a:spcPts val="0"/>
                        </a:spcAft>
                        <a:buNone/>
                      </a:pPr>
                      <a:r>
                        <a:rPr lang="en" sz="900">
                          <a:solidFill>
                            <a:srgbClr val="0D0D0D"/>
                          </a:solidFill>
                          <a:latin typeface="Maven Pro"/>
                          <a:ea typeface="Maven Pro"/>
                          <a:cs typeface="Maven Pro"/>
                          <a:sym typeface="Maven Pro"/>
                        </a:rPr>
                        <a:t>Above 170</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D0D0D"/>
                          </a:solidFill>
                          <a:latin typeface="Maven Pro"/>
                          <a:ea typeface="Maven Pro"/>
                          <a:cs typeface="Maven Pro"/>
                          <a:sym typeface="Maven Pro"/>
                        </a:rPr>
                        <a:t>Speed metal, hardcore techno, drum and bass, some extreme forms of electronic music.</a:t>
                      </a:r>
                      <a:endParaRPr sz="9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pic>
        <p:nvPicPr>
          <p:cNvPr id="176" name="Google Shape;176;p28"/>
          <p:cNvPicPr preferRelativeResize="0"/>
          <p:nvPr/>
        </p:nvPicPr>
        <p:blipFill rotWithShape="1">
          <a:blip r:embed="rId3">
            <a:alphaModFix/>
          </a:blip>
          <a:srcRect b="0" l="0" r="0" t="5633"/>
          <a:stretch/>
        </p:blipFill>
        <p:spPr>
          <a:xfrm>
            <a:off x="5002425" y="1261925"/>
            <a:ext cx="3763550" cy="304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Age Group Analysis</a:t>
            </a:r>
            <a:endParaRPr>
              <a:solidFill>
                <a:schemeClr val="dk1"/>
              </a:solidFill>
            </a:endParaRPr>
          </a:p>
        </p:txBody>
      </p:sp>
      <p:pic>
        <p:nvPicPr>
          <p:cNvPr id="182" name="Google Shape;182;p29"/>
          <p:cNvPicPr preferRelativeResize="0"/>
          <p:nvPr/>
        </p:nvPicPr>
        <p:blipFill>
          <a:blip r:embed="rId3">
            <a:alphaModFix/>
          </a:blip>
          <a:stretch>
            <a:fillRect/>
          </a:stretch>
        </p:blipFill>
        <p:spPr>
          <a:xfrm>
            <a:off x="125275" y="1415150"/>
            <a:ext cx="4343425" cy="3025824"/>
          </a:xfrm>
          <a:prstGeom prst="rect">
            <a:avLst/>
          </a:prstGeom>
          <a:noFill/>
          <a:ln>
            <a:noFill/>
          </a:ln>
        </p:spPr>
      </p:pic>
      <p:pic>
        <p:nvPicPr>
          <p:cNvPr id="183" name="Google Shape;183;p29"/>
          <p:cNvPicPr preferRelativeResize="0"/>
          <p:nvPr/>
        </p:nvPicPr>
        <p:blipFill rotWithShape="1">
          <a:blip r:embed="rId4">
            <a:alphaModFix/>
          </a:blip>
          <a:srcRect b="0" l="0" r="0" t="5553"/>
          <a:stretch/>
        </p:blipFill>
        <p:spPr>
          <a:xfrm>
            <a:off x="4685375" y="1473950"/>
            <a:ext cx="4289649" cy="296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Music Effects and Favorite Genre (Anxiety)</a:t>
            </a:r>
            <a:endParaRPr>
              <a:solidFill>
                <a:schemeClr val="dk1"/>
              </a:solidFill>
            </a:endParaRPr>
          </a:p>
        </p:txBody>
      </p:sp>
      <p:sp>
        <p:nvSpPr>
          <p:cNvPr id="189" name="Google Shape;189;p30"/>
          <p:cNvSpPr txBox="1"/>
          <p:nvPr/>
        </p:nvSpPr>
        <p:spPr>
          <a:xfrm>
            <a:off x="6566975" y="1019675"/>
            <a:ext cx="2330400" cy="3737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D0D0D"/>
              </a:buClr>
              <a:buSzPts val="1300"/>
              <a:buFont typeface="Maven Pro"/>
              <a:buChar char="●"/>
            </a:pPr>
            <a:r>
              <a:rPr lang="en" sz="1300">
                <a:solidFill>
                  <a:srgbClr val="0D0D0D"/>
                </a:solidFill>
                <a:latin typeface="Maven Pro"/>
                <a:ea typeface="Maven Pro"/>
                <a:cs typeface="Maven Pro"/>
                <a:sym typeface="Maven Pro"/>
              </a:rPr>
              <a:t>Individuals that reported Folk, K Pop, and Video Game music as their favorite genre reported higher levels of anxiety on average.</a:t>
            </a:r>
            <a:endParaRPr sz="1300">
              <a:solidFill>
                <a:srgbClr val="0D0D0D"/>
              </a:solidFill>
              <a:latin typeface="Maven Pro"/>
              <a:ea typeface="Maven Pro"/>
              <a:cs typeface="Maven Pro"/>
              <a:sym typeface="Maven Pro"/>
            </a:endParaRPr>
          </a:p>
          <a:p>
            <a:pPr indent="-311150" lvl="0" marL="457200" rtl="0" algn="l">
              <a:spcBef>
                <a:spcPts val="0"/>
              </a:spcBef>
              <a:spcAft>
                <a:spcPts val="0"/>
              </a:spcAft>
              <a:buClr>
                <a:srgbClr val="0D0D0D"/>
              </a:buClr>
              <a:buSzPts val="1300"/>
              <a:buFont typeface="Maven Pro"/>
              <a:buChar char="●"/>
            </a:pPr>
            <a:r>
              <a:rPr lang="en" sz="1300">
                <a:solidFill>
                  <a:srgbClr val="0D0D0D"/>
                </a:solidFill>
                <a:latin typeface="Maven Pro"/>
                <a:ea typeface="Maven Pro"/>
                <a:cs typeface="Maven Pro"/>
                <a:sym typeface="Maven Pro"/>
              </a:rPr>
              <a:t>Those that reported Latin, Rap, and Classical as their favorite genre had lower levels of anxiety on average.</a:t>
            </a:r>
            <a:endParaRPr sz="1300">
              <a:solidFill>
                <a:srgbClr val="0D0D0D"/>
              </a:solidFill>
              <a:latin typeface="Maven Pro"/>
              <a:ea typeface="Maven Pro"/>
              <a:cs typeface="Maven Pro"/>
              <a:sym typeface="Maven Pro"/>
            </a:endParaRPr>
          </a:p>
        </p:txBody>
      </p:sp>
      <p:pic>
        <p:nvPicPr>
          <p:cNvPr id="190" name="Google Shape;190;p30"/>
          <p:cNvPicPr preferRelativeResize="0"/>
          <p:nvPr/>
        </p:nvPicPr>
        <p:blipFill>
          <a:blip r:embed="rId3">
            <a:alphaModFix/>
          </a:blip>
          <a:stretch>
            <a:fillRect/>
          </a:stretch>
        </p:blipFill>
        <p:spPr>
          <a:xfrm>
            <a:off x="152400" y="859800"/>
            <a:ext cx="5620741" cy="4131299"/>
          </a:xfrm>
          <a:prstGeom prst="rect">
            <a:avLst/>
          </a:prstGeom>
          <a:noFill/>
          <a:ln>
            <a:noFill/>
          </a:ln>
        </p:spPr>
      </p:pic>
      <p:pic>
        <p:nvPicPr>
          <p:cNvPr id="191" name="Google Shape;191;p30"/>
          <p:cNvPicPr preferRelativeResize="0"/>
          <p:nvPr/>
        </p:nvPicPr>
        <p:blipFill>
          <a:blip r:embed="rId4">
            <a:alphaModFix/>
          </a:blip>
          <a:stretch>
            <a:fillRect/>
          </a:stretch>
        </p:blipFill>
        <p:spPr>
          <a:xfrm>
            <a:off x="5855618" y="859800"/>
            <a:ext cx="711350" cy="1780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Music Effects and Favorite Genre (Anxiety)</a:t>
            </a:r>
            <a:endParaRPr>
              <a:solidFill>
                <a:schemeClr val="dk1"/>
              </a:solidFill>
            </a:endParaRPr>
          </a:p>
          <a:p>
            <a:pPr indent="0" lvl="0" marL="0" rtl="0" algn="l">
              <a:spcBef>
                <a:spcPts val="0"/>
              </a:spcBef>
              <a:spcAft>
                <a:spcPts val="0"/>
              </a:spcAft>
              <a:buNone/>
            </a:pPr>
            <a:r>
              <a:t/>
            </a:r>
            <a:endParaRPr/>
          </a:p>
        </p:txBody>
      </p:sp>
      <p:pic>
        <p:nvPicPr>
          <p:cNvPr id="197" name="Google Shape;197;p31"/>
          <p:cNvPicPr preferRelativeResize="0"/>
          <p:nvPr/>
        </p:nvPicPr>
        <p:blipFill>
          <a:blip r:embed="rId3">
            <a:alphaModFix/>
          </a:blip>
          <a:stretch>
            <a:fillRect/>
          </a:stretch>
        </p:blipFill>
        <p:spPr>
          <a:xfrm>
            <a:off x="48850" y="1152425"/>
            <a:ext cx="6509068" cy="3877751"/>
          </a:xfrm>
          <a:prstGeom prst="rect">
            <a:avLst/>
          </a:prstGeom>
          <a:noFill/>
          <a:ln>
            <a:noFill/>
          </a:ln>
        </p:spPr>
      </p:pic>
      <p:sp>
        <p:nvSpPr>
          <p:cNvPr id="198" name="Google Shape;198;p31"/>
          <p:cNvSpPr txBox="1"/>
          <p:nvPr/>
        </p:nvSpPr>
        <p:spPr>
          <a:xfrm>
            <a:off x="6636450" y="1635825"/>
            <a:ext cx="2391600" cy="3323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D0D0D"/>
              </a:buClr>
              <a:buSzPts val="1300"/>
              <a:buFont typeface="Maven Pro"/>
              <a:buChar char="●"/>
            </a:pPr>
            <a:r>
              <a:rPr lang="en" sz="1300">
                <a:solidFill>
                  <a:srgbClr val="0D0D0D"/>
                </a:solidFill>
                <a:latin typeface="Maven Pro"/>
                <a:ea typeface="Maven Pro"/>
                <a:cs typeface="Maven Pro"/>
                <a:sym typeface="Maven Pro"/>
              </a:rPr>
              <a:t>Adding in the reported music effects, individuals</a:t>
            </a:r>
            <a:r>
              <a:rPr lang="en" sz="1300">
                <a:solidFill>
                  <a:srgbClr val="0D0D0D"/>
                </a:solidFill>
                <a:latin typeface="Maven Pro"/>
                <a:ea typeface="Maven Pro"/>
                <a:cs typeface="Maven Pro"/>
                <a:sym typeface="Maven Pro"/>
              </a:rPr>
              <a:t> that listed Classical, Pop, and Video Game music as their favorite genre reported higher levels of anxiety on average and experienced that Music worsened their conditions.</a:t>
            </a:r>
            <a:endParaRPr sz="1300">
              <a:solidFill>
                <a:srgbClr val="0D0D0D"/>
              </a:solidFill>
              <a:latin typeface="Maven Pro"/>
              <a:ea typeface="Maven Pro"/>
              <a:cs typeface="Maven Pro"/>
              <a:sym typeface="Maven Pro"/>
            </a:endParaRPr>
          </a:p>
          <a:p>
            <a:pPr indent="0" lvl="0" marL="457200" rtl="0" algn="l">
              <a:spcBef>
                <a:spcPts val="0"/>
              </a:spcBef>
              <a:spcAft>
                <a:spcPts val="0"/>
              </a:spcAft>
              <a:buNone/>
            </a:pPr>
            <a:r>
              <a:t/>
            </a:r>
            <a:endParaRPr sz="1300">
              <a:solidFill>
                <a:srgbClr val="0D0D0D"/>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Project Objective</a:t>
            </a:r>
            <a:endParaRPr>
              <a:solidFill>
                <a:schemeClr val="dk1"/>
              </a:solidFill>
            </a:endParaRPr>
          </a:p>
        </p:txBody>
      </p:sp>
      <p:sp>
        <p:nvSpPr>
          <p:cNvPr id="74" name="Google Shape;74;p14"/>
          <p:cNvSpPr txBox="1"/>
          <p:nvPr>
            <p:ph idx="1" type="body"/>
          </p:nvPr>
        </p:nvSpPr>
        <p:spPr>
          <a:xfrm>
            <a:off x="311700" y="920400"/>
            <a:ext cx="8520600" cy="3302700"/>
          </a:xfrm>
          <a:prstGeom prst="rect">
            <a:avLst/>
          </a:prstGeom>
        </p:spPr>
        <p:txBody>
          <a:bodyPr anchorCtr="0" anchor="t" bIns="91425" lIns="91425" spcFirstLastPara="1" rIns="91425" wrap="square" tIns="91425">
            <a:normAutofit/>
          </a:bodyPr>
          <a:lstStyle/>
          <a:p>
            <a:pPr indent="-317500" lvl="0" marL="457200" rtl="0" algn="l">
              <a:lnSpc>
                <a:spcPct val="125000"/>
              </a:lnSpc>
              <a:spcBef>
                <a:spcPts val="0"/>
              </a:spcBef>
              <a:spcAft>
                <a:spcPts val="0"/>
              </a:spcAft>
              <a:buClr>
                <a:srgbClr val="222222"/>
              </a:buClr>
              <a:buSzPts val="1400"/>
              <a:buFont typeface="Maven Pro"/>
              <a:buChar char="●"/>
            </a:pPr>
            <a:r>
              <a:rPr lang="en" sz="1400">
                <a:solidFill>
                  <a:srgbClr val="0D0D0D"/>
                </a:solidFill>
                <a:highlight>
                  <a:schemeClr val="lt1"/>
                </a:highlight>
                <a:latin typeface="Maven Pro"/>
                <a:ea typeface="Maven Pro"/>
                <a:cs typeface="Maven Pro"/>
                <a:sym typeface="Maven Pro"/>
              </a:rPr>
              <a:t>We are a startup specializing in music therapy to address mental health conditions. </a:t>
            </a:r>
            <a:endParaRPr sz="1400">
              <a:solidFill>
                <a:srgbClr val="0D0D0D"/>
              </a:solidFill>
              <a:highlight>
                <a:schemeClr val="lt1"/>
              </a:highlight>
              <a:latin typeface="Maven Pro"/>
              <a:ea typeface="Maven Pro"/>
              <a:cs typeface="Maven Pro"/>
              <a:sym typeface="Maven Pro"/>
            </a:endParaRPr>
          </a:p>
          <a:p>
            <a:pPr indent="-317500" lvl="0" marL="457200" rtl="0" algn="l">
              <a:lnSpc>
                <a:spcPct val="125000"/>
              </a:lnSpc>
              <a:spcBef>
                <a:spcPts val="0"/>
              </a:spcBef>
              <a:spcAft>
                <a:spcPts val="0"/>
              </a:spcAft>
              <a:buClr>
                <a:srgbClr val="222222"/>
              </a:buClr>
              <a:buSzPts val="1400"/>
              <a:buFont typeface="Maven Pro"/>
              <a:buChar char="●"/>
            </a:pPr>
            <a:r>
              <a:rPr lang="en" sz="1400">
                <a:solidFill>
                  <a:srgbClr val="0D0D0D"/>
                </a:solidFill>
                <a:highlight>
                  <a:schemeClr val="lt1"/>
                </a:highlight>
                <a:latin typeface="Maven Pro"/>
                <a:ea typeface="Maven Pro"/>
                <a:cs typeface="Maven Pro"/>
                <a:sym typeface="Maven Pro"/>
              </a:rPr>
              <a:t>Our strategic objective is to establish collaborations with leading music streaming platforms, including Spotify, Apple Music, Amazon Music, and YouTube Music.</a:t>
            </a:r>
            <a:endParaRPr sz="1400">
              <a:solidFill>
                <a:srgbClr val="0D0D0D"/>
              </a:solidFill>
              <a:highlight>
                <a:schemeClr val="lt1"/>
              </a:highlight>
              <a:latin typeface="Maven Pro"/>
              <a:ea typeface="Maven Pro"/>
              <a:cs typeface="Maven Pro"/>
              <a:sym typeface="Maven Pro"/>
            </a:endParaRPr>
          </a:p>
          <a:p>
            <a:pPr indent="-317500" lvl="0" marL="457200" rtl="0" algn="l">
              <a:lnSpc>
                <a:spcPct val="125000"/>
              </a:lnSpc>
              <a:spcBef>
                <a:spcPts val="0"/>
              </a:spcBef>
              <a:spcAft>
                <a:spcPts val="0"/>
              </a:spcAft>
              <a:buClr>
                <a:srgbClr val="0D0D0D"/>
              </a:buClr>
              <a:buSzPts val="1400"/>
              <a:buFont typeface="Maven Pro"/>
              <a:buChar char="●"/>
            </a:pPr>
            <a:r>
              <a:rPr lang="en" sz="1400">
                <a:solidFill>
                  <a:srgbClr val="0D0D0D"/>
                </a:solidFill>
                <a:highlight>
                  <a:schemeClr val="lt1"/>
                </a:highlight>
                <a:latin typeface="Maven Pro"/>
                <a:ea typeface="Maven Pro"/>
                <a:cs typeface="Maven Pro"/>
                <a:sym typeface="Maven Pro"/>
              </a:rPr>
              <a:t>Through our analysis, we want to identify the listening patterns of those with mental health disorders. This way, we can collaborate with leading streaming services to develop playlists that can </a:t>
            </a:r>
            <a:r>
              <a:rPr lang="en" sz="1400">
                <a:solidFill>
                  <a:srgbClr val="0D0D0D"/>
                </a:solidFill>
                <a:highlight>
                  <a:schemeClr val="lt1"/>
                </a:highlight>
                <a:latin typeface="Maven Pro"/>
                <a:ea typeface="Maven Pro"/>
                <a:cs typeface="Maven Pro"/>
                <a:sym typeface="Maven Pro"/>
              </a:rPr>
              <a:t>have a positive impact on the well-being of affected individuals.</a:t>
            </a:r>
            <a:endParaRPr sz="1400">
              <a:solidFill>
                <a:srgbClr val="0D0D0D"/>
              </a:solidFill>
              <a:highlight>
                <a:schemeClr val="lt1"/>
              </a:highlight>
              <a:latin typeface="Maven Pro"/>
              <a:ea typeface="Maven Pro"/>
              <a:cs typeface="Maven Pro"/>
              <a:sym typeface="Maven Pro"/>
            </a:endParaRPr>
          </a:p>
          <a:p>
            <a:pPr indent="0" lvl="0" marL="0" rtl="0" algn="l">
              <a:spcBef>
                <a:spcPts val="0"/>
              </a:spcBef>
              <a:spcAft>
                <a:spcPts val="1200"/>
              </a:spcAft>
              <a:buNone/>
            </a:pPr>
            <a:r>
              <a:t/>
            </a:r>
            <a:endParaRPr sz="1400">
              <a:latin typeface="PT Sans Narrow"/>
              <a:ea typeface="PT Sans Narrow"/>
              <a:cs typeface="PT Sans Narrow"/>
              <a:sym typeface="PT Sans Narrow"/>
            </a:endParaRPr>
          </a:p>
        </p:txBody>
      </p:sp>
      <p:pic>
        <p:nvPicPr>
          <p:cNvPr id="75" name="Google Shape;75;p14"/>
          <p:cNvPicPr preferRelativeResize="0"/>
          <p:nvPr/>
        </p:nvPicPr>
        <p:blipFill>
          <a:blip r:embed="rId3">
            <a:alphaModFix/>
          </a:blip>
          <a:stretch>
            <a:fillRect/>
          </a:stretch>
        </p:blipFill>
        <p:spPr>
          <a:xfrm>
            <a:off x="2407588" y="2869550"/>
            <a:ext cx="4328827" cy="2168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Music Effects and Favorite Genre (Depression)</a:t>
            </a:r>
            <a:endParaRPr>
              <a:solidFill>
                <a:schemeClr val="dk1"/>
              </a:solidFill>
            </a:endParaRPr>
          </a:p>
        </p:txBody>
      </p:sp>
      <p:pic>
        <p:nvPicPr>
          <p:cNvPr id="204" name="Google Shape;204;p32"/>
          <p:cNvPicPr preferRelativeResize="0"/>
          <p:nvPr/>
        </p:nvPicPr>
        <p:blipFill>
          <a:blip r:embed="rId3">
            <a:alphaModFix/>
          </a:blip>
          <a:stretch>
            <a:fillRect/>
          </a:stretch>
        </p:blipFill>
        <p:spPr>
          <a:xfrm>
            <a:off x="152400" y="859800"/>
            <a:ext cx="5551603" cy="4131300"/>
          </a:xfrm>
          <a:prstGeom prst="rect">
            <a:avLst/>
          </a:prstGeom>
          <a:noFill/>
          <a:ln>
            <a:noFill/>
          </a:ln>
        </p:spPr>
      </p:pic>
      <p:sp>
        <p:nvSpPr>
          <p:cNvPr id="205" name="Google Shape;205;p32"/>
          <p:cNvSpPr txBox="1"/>
          <p:nvPr/>
        </p:nvSpPr>
        <p:spPr>
          <a:xfrm>
            <a:off x="6724900" y="952000"/>
            <a:ext cx="2241000" cy="3203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D0D0D"/>
              </a:buClr>
              <a:buSzPts val="1300"/>
              <a:buFont typeface="Maven Pro"/>
              <a:buChar char="●"/>
            </a:pPr>
            <a:r>
              <a:rPr lang="en" sz="1300">
                <a:solidFill>
                  <a:srgbClr val="0D0D0D"/>
                </a:solidFill>
                <a:latin typeface="Maven Pro"/>
                <a:ea typeface="Maven Pro"/>
                <a:cs typeface="Maven Pro"/>
                <a:sym typeface="Maven Pro"/>
              </a:rPr>
              <a:t>Individuals that reported Lofi, Hip Hop, and Folk music as their favorite genre reported higher levels of depression on average.</a:t>
            </a:r>
            <a:endParaRPr sz="1300">
              <a:solidFill>
                <a:srgbClr val="0D0D0D"/>
              </a:solidFill>
              <a:latin typeface="Maven Pro"/>
              <a:ea typeface="Maven Pro"/>
              <a:cs typeface="Maven Pro"/>
              <a:sym typeface="Maven Pro"/>
            </a:endParaRPr>
          </a:p>
          <a:p>
            <a:pPr indent="-311150" lvl="0" marL="457200" rtl="0" algn="l">
              <a:spcBef>
                <a:spcPts val="0"/>
              </a:spcBef>
              <a:spcAft>
                <a:spcPts val="0"/>
              </a:spcAft>
              <a:buClr>
                <a:srgbClr val="0D0D0D"/>
              </a:buClr>
              <a:buSzPts val="1300"/>
              <a:buFont typeface="Maven Pro"/>
              <a:buChar char="●"/>
            </a:pPr>
            <a:r>
              <a:rPr lang="en" sz="1300">
                <a:solidFill>
                  <a:srgbClr val="0D0D0D"/>
                </a:solidFill>
                <a:latin typeface="Maven Pro"/>
                <a:ea typeface="Maven Pro"/>
                <a:cs typeface="Maven Pro"/>
                <a:sym typeface="Maven Pro"/>
              </a:rPr>
              <a:t>Those that reported Gospel, Rap, and K Pop as their favorite genre had lower levels of depression on average.</a:t>
            </a:r>
            <a:endParaRPr sz="1300">
              <a:solidFill>
                <a:srgbClr val="0D0D0D"/>
              </a:solidFill>
              <a:latin typeface="Maven Pro"/>
              <a:ea typeface="Maven Pro"/>
              <a:cs typeface="Maven Pro"/>
              <a:sym typeface="Maven Pro"/>
            </a:endParaRPr>
          </a:p>
        </p:txBody>
      </p:sp>
      <p:pic>
        <p:nvPicPr>
          <p:cNvPr id="206" name="Google Shape;206;p32"/>
          <p:cNvPicPr preferRelativeResize="0"/>
          <p:nvPr/>
        </p:nvPicPr>
        <p:blipFill>
          <a:blip r:embed="rId4">
            <a:alphaModFix/>
          </a:blip>
          <a:stretch>
            <a:fillRect/>
          </a:stretch>
        </p:blipFill>
        <p:spPr>
          <a:xfrm>
            <a:off x="5703994" y="859800"/>
            <a:ext cx="814375" cy="20383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Music Effects and Favorite Genre (Depression)</a:t>
            </a:r>
            <a:endParaRPr>
              <a:solidFill>
                <a:schemeClr val="dk1"/>
              </a:solidFill>
            </a:endParaRPr>
          </a:p>
          <a:p>
            <a:pPr indent="0" lvl="0" marL="0" rtl="0" algn="l">
              <a:spcBef>
                <a:spcPts val="0"/>
              </a:spcBef>
              <a:spcAft>
                <a:spcPts val="0"/>
              </a:spcAft>
              <a:buNone/>
            </a:pPr>
            <a:r>
              <a:t/>
            </a:r>
            <a:endParaRPr/>
          </a:p>
        </p:txBody>
      </p:sp>
      <p:pic>
        <p:nvPicPr>
          <p:cNvPr id="212" name="Google Shape;212;p33"/>
          <p:cNvPicPr preferRelativeResize="0"/>
          <p:nvPr/>
        </p:nvPicPr>
        <p:blipFill>
          <a:blip r:embed="rId3">
            <a:alphaModFix/>
          </a:blip>
          <a:stretch>
            <a:fillRect/>
          </a:stretch>
        </p:blipFill>
        <p:spPr>
          <a:xfrm>
            <a:off x="48875" y="1152425"/>
            <a:ext cx="6385349" cy="3858551"/>
          </a:xfrm>
          <a:prstGeom prst="rect">
            <a:avLst/>
          </a:prstGeom>
          <a:noFill/>
          <a:ln>
            <a:noFill/>
          </a:ln>
        </p:spPr>
      </p:pic>
      <p:sp>
        <p:nvSpPr>
          <p:cNvPr id="213" name="Google Shape;213;p33"/>
          <p:cNvSpPr txBox="1"/>
          <p:nvPr/>
        </p:nvSpPr>
        <p:spPr>
          <a:xfrm>
            <a:off x="6491500" y="1419850"/>
            <a:ext cx="2567700" cy="3323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0D0D0D"/>
              </a:buClr>
              <a:buSzPts val="1300"/>
              <a:buFont typeface="Maven Pro"/>
              <a:buChar char="●"/>
            </a:pPr>
            <a:r>
              <a:rPr lang="en" sz="1300">
                <a:solidFill>
                  <a:srgbClr val="0D0D0D"/>
                </a:solidFill>
                <a:latin typeface="Maven Pro"/>
                <a:ea typeface="Maven Pro"/>
                <a:cs typeface="Maven Pro"/>
                <a:sym typeface="Maven Pro"/>
              </a:rPr>
              <a:t>Adding in the reported music effects, individuals that listed Classical, Rock, and Video Game music as their favorite genre reported higher levels of depression on average and experienced that Music worsened their conditions.</a:t>
            </a:r>
            <a:endParaRPr sz="1300">
              <a:solidFill>
                <a:srgbClr val="0D0D0D"/>
              </a:solidFill>
              <a:latin typeface="Maven Pro"/>
              <a:ea typeface="Maven Pro"/>
              <a:cs typeface="Maven Pro"/>
              <a:sym typeface="Maven Pro"/>
            </a:endParaRPr>
          </a:p>
          <a:p>
            <a:pPr indent="0" lvl="0" marL="457200" rtl="0" algn="l">
              <a:spcBef>
                <a:spcPts val="0"/>
              </a:spcBef>
              <a:spcAft>
                <a:spcPts val="0"/>
              </a:spcAft>
              <a:buNone/>
            </a:pPr>
            <a:r>
              <a:t/>
            </a:r>
            <a:endParaRPr sz="1300">
              <a:solidFill>
                <a:srgbClr val="0D0D0D"/>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Music Effects and Favorite Genre</a:t>
            </a:r>
            <a:endParaRPr>
              <a:solidFill>
                <a:schemeClr val="dk1"/>
              </a:solidFill>
            </a:endParaRPr>
          </a:p>
          <a:p>
            <a:pPr indent="0" lvl="0" marL="0" rtl="0" algn="l">
              <a:spcBef>
                <a:spcPts val="0"/>
              </a:spcBef>
              <a:spcAft>
                <a:spcPts val="0"/>
              </a:spcAft>
              <a:buNone/>
            </a:pPr>
            <a:r>
              <a:t/>
            </a:r>
            <a:endParaRPr/>
          </a:p>
        </p:txBody>
      </p:sp>
      <p:pic>
        <p:nvPicPr>
          <p:cNvPr id="219" name="Google Shape;219;p34"/>
          <p:cNvPicPr preferRelativeResize="0"/>
          <p:nvPr/>
        </p:nvPicPr>
        <p:blipFill rotWithShape="1">
          <a:blip r:embed="rId3">
            <a:alphaModFix/>
          </a:blip>
          <a:srcRect b="3975" l="0" r="0" t="0"/>
          <a:stretch/>
        </p:blipFill>
        <p:spPr>
          <a:xfrm>
            <a:off x="577663" y="563900"/>
            <a:ext cx="7365276" cy="442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Hours Listening to Music</a:t>
            </a:r>
            <a:endParaRPr>
              <a:solidFill>
                <a:schemeClr val="dk1"/>
              </a:solidFill>
            </a:endParaRPr>
          </a:p>
        </p:txBody>
      </p:sp>
      <p:sp>
        <p:nvSpPr>
          <p:cNvPr id="225" name="Google Shape;225;p35"/>
          <p:cNvSpPr txBox="1"/>
          <p:nvPr>
            <p:ph idx="1" type="body"/>
          </p:nvPr>
        </p:nvSpPr>
        <p:spPr>
          <a:xfrm>
            <a:off x="157075" y="843600"/>
            <a:ext cx="3043500" cy="377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D0D0D"/>
                </a:solidFill>
                <a:latin typeface="Maven Pro"/>
                <a:ea typeface="Maven Pro"/>
                <a:cs typeface="Maven Pro"/>
                <a:sym typeface="Maven Pro"/>
              </a:rPr>
              <a:t>Based on the survey data, it is clear that a substantial number of individuals typically listen to some music daily, with most participants listening between 1 and 4 hours a day (about 70%). Therefore, the interactions between hours of listening and anxiety, depression, and music effects became an important area of analysis. </a:t>
            </a:r>
            <a:r>
              <a:rPr lang="en" sz="1400">
                <a:solidFill>
                  <a:srgbClr val="0D0D0D"/>
                </a:solidFill>
                <a:latin typeface="Maven Pro"/>
                <a:ea typeface="Maven Pro"/>
                <a:cs typeface="Maven Pro"/>
                <a:sym typeface="Maven Pro"/>
              </a:rPr>
              <a:t> </a:t>
            </a:r>
            <a:endParaRPr sz="1400">
              <a:solidFill>
                <a:srgbClr val="0D0D0D"/>
              </a:solidFill>
              <a:latin typeface="Maven Pro"/>
              <a:ea typeface="Maven Pro"/>
              <a:cs typeface="Maven Pro"/>
              <a:sym typeface="Maven Pro"/>
            </a:endParaRPr>
          </a:p>
        </p:txBody>
      </p:sp>
      <p:pic>
        <p:nvPicPr>
          <p:cNvPr id="226" name="Google Shape;226;p35"/>
          <p:cNvPicPr preferRelativeResize="0"/>
          <p:nvPr/>
        </p:nvPicPr>
        <p:blipFill>
          <a:blip r:embed="rId3">
            <a:alphaModFix/>
          </a:blip>
          <a:stretch>
            <a:fillRect/>
          </a:stretch>
        </p:blipFill>
        <p:spPr>
          <a:xfrm>
            <a:off x="3352975" y="843600"/>
            <a:ext cx="5791026" cy="4147500"/>
          </a:xfrm>
          <a:prstGeom prst="rect">
            <a:avLst/>
          </a:prstGeom>
          <a:noFill/>
          <a:ln>
            <a:noFill/>
          </a:ln>
        </p:spPr>
      </p:pic>
      <p:sp>
        <p:nvSpPr>
          <p:cNvPr id="227" name="Google Shape;227;p35"/>
          <p:cNvSpPr txBox="1"/>
          <p:nvPr/>
        </p:nvSpPr>
        <p:spPr>
          <a:xfrm>
            <a:off x="5585850" y="888075"/>
            <a:ext cx="2315100" cy="19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D0D0D"/>
                </a:solidFill>
                <a:latin typeface="Maven Pro"/>
                <a:ea typeface="Maven Pro"/>
                <a:cs typeface="Maven Pro"/>
                <a:sym typeface="Maven Pro"/>
              </a:rPr>
              <a:t>Would increasing the hours of listening to music help combat depression and/or anxiety?</a:t>
            </a:r>
            <a:endParaRPr sz="1800">
              <a:solidFill>
                <a:srgbClr val="0D0D0D"/>
              </a:solidFill>
              <a:latin typeface="Maven Pro"/>
              <a:ea typeface="Maven Pro"/>
              <a:cs typeface="Maven Pro"/>
              <a:sym typeface="Maven Pro"/>
            </a:endParaRPr>
          </a:p>
        </p:txBody>
      </p:sp>
      <p:pic>
        <p:nvPicPr>
          <p:cNvPr id="228" name="Google Shape;228;p35"/>
          <p:cNvPicPr preferRelativeResize="0"/>
          <p:nvPr/>
        </p:nvPicPr>
        <p:blipFill>
          <a:blip r:embed="rId4">
            <a:alphaModFix/>
          </a:blip>
          <a:stretch>
            <a:fillRect/>
          </a:stretch>
        </p:blipFill>
        <p:spPr>
          <a:xfrm>
            <a:off x="7699750" y="0"/>
            <a:ext cx="1444250" cy="888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Hours Listening to Music by Age</a:t>
            </a:r>
            <a:endParaRPr>
              <a:solidFill>
                <a:schemeClr val="dk1"/>
              </a:solidFill>
            </a:endParaRPr>
          </a:p>
        </p:txBody>
      </p:sp>
      <p:sp>
        <p:nvSpPr>
          <p:cNvPr id="234" name="Google Shape;234;p36"/>
          <p:cNvSpPr txBox="1"/>
          <p:nvPr>
            <p:ph idx="1" type="body"/>
          </p:nvPr>
        </p:nvSpPr>
        <p:spPr>
          <a:xfrm>
            <a:off x="157075" y="843600"/>
            <a:ext cx="3043500" cy="377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770"/>
              <a:buNone/>
            </a:pPr>
            <a:r>
              <a:rPr lang="en" sz="1400">
                <a:solidFill>
                  <a:srgbClr val="0D0D0D"/>
                </a:solidFill>
                <a:latin typeface="Maven Pro"/>
                <a:ea typeface="Maven Pro"/>
                <a:cs typeface="Maven Pro"/>
                <a:sym typeface="Maven Pro"/>
              </a:rPr>
              <a:t>W</a:t>
            </a:r>
            <a:r>
              <a:rPr lang="en" sz="1400">
                <a:solidFill>
                  <a:srgbClr val="0D0D0D"/>
                </a:solidFill>
                <a:latin typeface="Maven Pro"/>
                <a:ea typeface="Maven Pro"/>
                <a:cs typeface="Maven Pro"/>
                <a:sym typeface="Maven Pro"/>
              </a:rPr>
              <a:t>e also wondered if listening to music differed across age. As this visualization shows, older individuals tend to listen to fewer hours of music; however, what little they listen to is not seen as detrimental to their mental health. In fact, those who see music as detrimental to their mental health are below 35 years old with the most being teenagers.</a:t>
            </a:r>
            <a:endParaRPr sz="1400">
              <a:solidFill>
                <a:srgbClr val="0D0D0D"/>
              </a:solidFill>
              <a:latin typeface="Maven Pro"/>
              <a:ea typeface="Maven Pro"/>
              <a:cs typeface="Maven Pro"/>
              <a:sym typeface="Maven Pro"/>
            </a:endParaRPr>
          </a:p>
        </p:txBody>
      </p:sp>
      <p:pic>
        <p:nvPicPr>
          <p:cNvPr id="235" name="Google Shape;235;p36"/>
          <p:cNvPicPr preferRelativeResize="0"/>
          <p:nvPr/>
        </p:nvPicPr>
        <p:blipFill>
          <a:blip r:embed="rId3">
            <a:alphaModFix/>
          </a:blip>
          <a:stretch>
            <a:fillRect/>
          </a:stretch>
        </p:blipFill>
        <p:spPr>
          <a:xfrm>
            <a:off x="7699750" y="0"/>
            <a:ext cx="1444250" cy="888075"/>
          </a:xfrm>
          <a:prstGeom prst="rect">
            <a:avLst/>
          </a:prstGeom>
          <a:noFill/>
          <a:ln>
            <a:noFill/>
          </a:ln>
        </p:spPr>
      </p:pic>
      <p:pic>
        <p:nvPicPr>
          <p:cNvPr id="236" name="Google Shape;236;p36"/>
          <p:cNvPicPr preferRelativeResize="0"/>
          <p:nvPr/>
        </p:nvPicPr>
        <p:blipFill>
          <a:blip r:embed="rId4">
            <a:alphaModFix/>
          </a:blip>
          <a:stretch>
            <a:fillRect/>
          </a:stretch>
        </p:blipFill>
        <p:spPr>
          <a:xfrm>
            <a:off x="3505375" y="888075"/>
            <a:ext cx="5365050" cy="4152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Hours Listening to Music and Mental Health Scores</a:t>
            </a:r>
            <a:endParaRPr>
              <a:solidFill>
                <a:schemeClr val="dk1"/>
              </a:solidFill>
            </a:endParaRPr>
          </a:p>
        </p:txBody>
      </p:sp>
      <p:sp>
        <p:nvSpPr>
          <p:cNvPr id="242" name="Google Shape;242;p37"/>
          <p:cNvSpPr txBox="1"/>
          <p:nvPr>
            <p:ph idx="1" type="body"/>
          </p:nvPr>
        </p:nvSpPr>
        <p:spPr>
          <a:xfrm>
            <a:off x="152400" y="707400"/>
            <a:ext cx="5642700" cy="2210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400">
                <a:solidFill>
                  <a:srgbClr val="0D0D0D"/>
                </a:solidFill>
                <a:latin typeface="Maven Pro"/>
                <a:ea typeface="Maven Pro"/>
                <a:cs typeface="Maven Pro"/>
                <a:sym typeface="Maven Pro"/>
              </a:rPr>
              <a:t>The following tables allow one to focus on how many hours do individuals typically listen to music </a:t>
            </a:r>
            <a:r>
              <a:rPr lang="en" sz="1400">
                <a:solidFill>
                  <a:srgbClr val="0D0D0D"/>
                </a:solidFill>
                <a:latin typeface="Maven Pro"/>
                <a:ea typeface="Maven Pro"/>
                <a:cs typeface="Maven Pro"/>
                <a:sym typeface="Maven Pro"/>
              </a:rPr>
              <a:t>(using the median) </a:t>
            </a:r>
            <a:r>
              <a:rPr lang="en" sz="1400">
                <a:solidFill>
                  <a:srgbClr val="0D0D0D"/>
                </a:solidFill>
                <a:latin typeface="Maven Pro"/>
                <a:ea typeface="Maven Pro"/>
                <a:cs typeface="Maven Pro"/>
                <a:sym typeface="Maven Pro"/>
              </a:rPr>
              <a:t>and sorts these values by their respective rates of depression and anxiety. Separately, depression and anxiety do not have clear differences in listening time, while contingent on each other, they do.</a:t>
            </a:r>
            <a:endParaRPr sz="1400">
              <a:solidFill>
                <a:srgbClr val="0D0D0D"/>
              </a:solidFill>
              <a:latin typeface="Maven Pro"/>
              <a:ea typeface="Maven Pro"/>
              <a:cs typeface="Maven Pro"/>
              <a:sym typeface="Maven Pro"/>
            </a:endParaRPr>
          </a:p>
        </p:txBody>
      </p:sp>
      <p:pic>
        <p:nvPicPr>
          <p:cNvPr id="243" name="Google Shape;243;p37"/>
          <p:cNvPicPr preferRelativeResize="0"/>
          <p:nvPr/>
        </p:nvPicPr>
        <p:blipFill>
          <a:blip r:embed="rId3">
            <a:alphaModFix/>
          </a:blip>
          <a:stretch>
            <a:fillRect/>
          </a:stretch>
        </p:blipFill>
        <p:spPr>
          <a:xfrm>
            <a:off x="152400" y="2780975"/>
            <a:ext cx="5558299" cy="2210125"/>
          </a:xfrm>
          <a:prstGeom prst="rect">
            <a:avLst/>
          </a:prstGeom>
          <a:noFill/>
          <a:ln>
            <a:noFill/>
          </a:ln>
        </p:spPr>
      </p:pic>
      <p:pic>
        <p:nvPicPr>
          <p:cNvPr id="244" name="Google Shape;244;p37"/>
          <p:cNvPicPr preferRelativeResize="0"/>
          <p:nvPr/>
        </p:nvPicPr>
        <p:blipFill>
          <a:blip r:embed="rId4">
            <a:alphaModFix/>
          </a:blip>
          <a:stretch>
            <a:fillRect/>
          </a:stretch>
        </p:blipFill>
        <p:spPr>
          <a:xfrm>
            <a:off x="5795051" y="3552312"/>
            <a:ext cx="1997150" cy="1049150"/>
          </a:xfrm>
          <a:prstGeom prst="rect">
            <a:avLst/>
          </a:prstGeom>
          <a:noFill/>
          <a:ln>
            <a:noFill/>
          </a:ln>
        </p:spPr>
      </p:pic>
      <p:pic>
        <p:nvPicPr>
          <p:cNvPr id="245" name="Google Shape;245;p37"/>
          <p:cNvPicPr preferRelativeResize="0"/>
          <p:nvPr/>
        </p:nvPicPr>
        <p:blipFill rotWithShape="1">
          <a:blip r:embed="rId5">
            <a:alphaModFix/>
          </a:blip>
          <a:srcRect b="0" l="0" r="3614" t="0"/>
          <a:stretch/>
        </p:blipFill>
        <p:spPr>
          <a:xfrm>
            <a:off x="5795050" y="1027825"/>
            <a:ext cx="3348950" cy="977625"/>
          </a:xfrm>
          <a:prstGeom prst="rect">
            <a:avLst/>
          </a:prstGeom>
          <a:noFill/>
          <a:ln>
            <a:noFill/>
          </a:ln>
        </p:spPr>
      </p:pic>
      <p:pic>
        <p:nvPicPr>
          <p:cNvPr id="246" name="Google Shape;246;p37"/>
          <p:cNvPicPr preferRelativeResize="0"/>
          <p:nvPr/>
        </p:nvPicPr>
        <p:blipFill>
          <a:blip r:embed="rId6">
            <a:alphaModFix/>
          </a:blip>
          <a:stretch>
            <a:fillRect/>
          </a:stretch>
        </p:blipFill>
        <p:spPr>
          <a:xfrm>
            <a:off x="5795043" y="1933050"/>
            <a:ext cx="2189969" cy="1619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0" y="0"/>
            <a:ext cx="89778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Hours Listening and Anxiety &amp; Depression w/ Music Effects</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252" name="Google Shape;252;p38"/>
          <p:cNvPicPr preferRelativeResize="0"/>
          <p:nvPr/>
        </p:nvPicPr>
        <p:blipFill>
          <a:blip r:embed="rId3">
            <a:alphaModFix/>
          </a:blip>
          <a:stretch>
            <a:fillRect/>
          </a:stretch>
        </p:blipFill>
        <p:spPr>
          <a:xfrm>
            <a:off x="1560275" y="707400"/>
            <a:ext cx="6023447" cy="41312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0" y="0"/>
            <a:ext cx="89778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Hours Listening and Anxiety &amp; Depression w/ Music Effects</a:t>
            </a:r>
            <a:endParaRPr>
              <a:solidFill>
                <a:schemeClr val="dk1"/>
              </a:solidFill>
            </a:endParaRPr>
          </a:p>
          <a:p>
            <a:pPr indent="0" lvl="0" marL="0" rtl="0" algn="l">
              <a:spcBef>
                <a:spcPts val="0"/>
              </a:spcBef>
              <a:spcAft>
                <a:spcPts val="0"/>
              </a:spcAft>
              <a:buNone/>
            </a:pPr>
            <a:r>
              <a:t/>
            </a:r>
            <a:endParaRPr>
              <a:solidFill>
                <a:schemeClr val="dk1"/>
              </a:solidFill>
            </a:endParaRPr>
          </a:p>
        </p:txBody>
      </p:sp>
      <p:grpSp>
        <p:nvGrpSpPr>
          <p:cNvPr id="258" name="Google Shape;258;p39"/>
          <p:cNvGrpSpPr/>
          <p:nvPr/>
        </p:nvGrpSpPr>
        <p:grpSpPr>
          <a:xfrm>
            <a:off x="740500" y="631150"/>
            <a:ext cx="7776523" cy="4373027"/>
            <a:chOff x="740500" y="631150"/>
            <a:chExt cx="7776523" cy="4373027"/>
          </a:xfrm>
        </p:grpSpPr>
        <p:pic>
          <p:nvPicPr>
            <p:cNvPr id="259" name="Google Shape;259;p39"/>
            <p:cNvPicPr preferRelativeResize="0"/>
            <p:nvPr/>
          </p:nvPicPr>
          <p:blipFill>
            <a:blip r:embed="rId3">
              <a:alphaModFix/>
            </a:blip>
            <a:stretch>
              <a:fillRect/>
            </a:stretch>
          </p:blipFill>
          <p:spPr>
            <a:xfrm>
              <a:off x="740500" y="631200"/>
              <a:ext cx="1066900" cy="4347936"/>
            </a:xfrm>
            <a:prstGeom prst="rect">
              <a:avLst/>
            </a:prstGeom>
            <a:noFill/>
            <a:ln>
              <a:noFill/>
            </a:ln>
          </p:spPr>
        </p:pic>
        <p:pic>
          <p:nvPicPr>
            <p:cNvPr id="260" name="Google Shape;260;p39"/>
            <p:cNvPicPr preferRelativeResize="0"/>
            <p:nvPr/>
          </p:nvPicPr>
          <p:blipFill>
            <a:blip r:embed="rId4">
              <a:alphaModFix/>
            </a:blip>
            <a:stretch>
              <a:fillRect/>
            </a:stretch>
          </p:blipFill>
          <p:spPr>
            <a:xfrm>
              <a:off x="2019750" y="707400"/>
              <a:ext cx="916450" cy="1440149"/>
            </a:xfrm>
            <a:prstGeom prst="rect">
              <a:avLst/>
            </a:prstGeom>
            <a:noFill/>
            <a:ln>
              <a:noFill/>
            </a:ln>
          </p:spPr>
        </p:pic>
        <p:pic>
          <p:nvPicPr>
            <p:cNvPr id="261" name="Google Shape;261;p39"/>
            <p:cNvPicPr preferRelativeResize="0"/>
            <p:nvPr/>
          </p:nvPicPr>
          <p:blipFill>
            <a:blip r:embed="rId5">
              <a:alphaModFix/>
            </a:blip>
            <a:stretch>
              <a:fillRect/>
            </a:stretch>
          </p:blipFill>
          <p:spPr>
            <a:xfrm>
              <a:off x="3377150" y="631150"/>
              <a:ext cx="1066900" cy="4348025"/>
            </a:xfrm>
            <a:prstGeom prst="rect">
              <a:avLst/>
            </a:prstGeom>
            <a:noFill/>
            <a:ln>
              <a:noFill/>
            </a:ln>
          </p:spPr>
        </p:pic>
        <p:pic>
          <p:nvPicPr>
            <p:cNvPr id="262" name="Google Shape;262;p39"/>
            <p:cNvPicPr preferRelativeResize="0"/>
            <p:nvPr/>
          </p:nvPicPr>
          <p:blipFill>
            <a:blip r:embed="rId6">
              <a:alphaModFix/>
            </a:blip>
            <a:stretch>
              <a:fillRect/>
            </a:stretch>
          </p:blipFill>
          <p:spPr>
            <a:xfrm>
              <a:off x="4624438" y="714388"/>
              <a:ext cx="1020175" cy="1582833"/>
            </a:xfrm>
            <a:prstGeom prst="rect">
              <a:avLst/>
            </a:prstGeom>
            <a:noFill/>
            <a:ln>
              <a:noFill/>
            </a:ln>
          </p:spPr>
        </p:pic>
        <p:pic>
          <p:nvPicPr>
            <p:cNvPr id="263" name="Google Shape;263;p39"/>
            <p:cNvPicPr preferRelativeResize="0"/>
            <p:nvPr/>
          </p:nvPicPr>
          <p:blipFill>
            <a:blip r:embed="rId7">
              <a:alphaModFix/>
            </a:blip>
            <a:stretch>
              <a:fillRect/>
            </a:stretch>
          </p:blipFill>
          <p:spPr>
            <a:xfrm>
              <a:off x="6182051" y="707399"/>
              <a:ext cx="1066900" cy="4296778"/>
            </a:xfrm>
            <a:prstGeom prst="rect">
              <a:avLst/>
            </a:prstGeom>
            <a:noFill/>
            <a:ln>
              <a:noFill/>
            </a:ln>
          </p:spPr>
        </p:pic>
        <p:pic>
          <p:nvPicPr>
            <p:cNvPr id="264" name="Google Shape;264;p39"/>
            <p:cNvPicPr preferRelativeResize="0"/>
            <p:nvPr/>
          </p:nvPicPr>
          <p:blipFill>
            <a:blip r:embed="rId8">
              <a:alphaModFix/>
            </a:blip>
            <a:stretch>
              <a:fillRect/>
            </a:stretch>
          </p:blipFill>
          <p:spPr>
            <a:xfrm>
              <a:off x="7496848" y="707400"/>
              <a:ext cx="1020175" cy="1596801"/>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Hours of Listening by Genre and Music Effects</a:t>
            </a:r>
            <a:endParaRPr>
              <a:solidFill>
                <a:schemeClr val="dk1"/>
              </a:solidFill>
            </a:endParaRPr>
          </a:p>
        </p:txBody>
      </p:sp>
      <p:sp>
        <p:nvSpPr>
          <p:cNvPr id="270" name="Google Shape;270;p40"/>
          <p:cNvSpPr txBox="1"/>
          <p:nvPr>
            <p:ph idx="1" type="body"/>
          </p:nvPr>
        </p:nvSpPr>
        <p:spPr>
          <a:xfrm>
            <a:off x="311700" y="707400"/>
            <a:ext cx="2265000" cy="386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D0D0D"/>
                </a:solidFill>
                <a:latin typeface="Maven Pro"/>
                <a:ea typeface="Maven Pro"/>
                <a:cs typeface="Maven Pro"/>
                <a:sym typeface="Maven Pro"/>
              </a:rPr>
              <a:t>This tree diagram shows the number of hours listened (using median) with favorite genres  and the effect music has on the individuals surveyed.</a:t>
            </a:r>
            <a:endParaRPr sz="1400">
              <a:solidFill>
                <a:srgbClr val="0D0D0D"/>
              </a:solidFill>
              <a:latin typeface="Maven Pro"/>
              <a:ea typeface="Maven Pro"/>
              <a:cs typeface="Maven Pro"/>
              <a:sym typeface="Maven Pro"/>
            </a:endParaRPr>
          </a:p>
          <a:p>
            <a:pPr indent="0" lvl="0" marL="0" rtl="0" algn="l">
              <a:spcBef>
                <a:spcPts val="1200"/>
              </a:spcBef>
              <a:spcAft>
                <a:spcPts val="1200"/>
              </a:spcAft>
              <a:buNone/>
            </a:pPr>
            <a:r>
              <a:t/>
            </a:r>
            <a:endParaRPr sz="1400"/>
          </a:p>
        </p:txBody>
      </p:sp>
      <p:pic>
        <p:nvPicPr>
          <p:cNvPr id="271" name="Google Shape;271;p40"/>
          <p:cNvPicPr preferRelativeResize="0"/>
          <p:nvPr/>
        </p:nvPicPr>
        <p:blipFill>
          <a:blip r:embed="rId3">
            <a:alphaModFix/>
          </a:blip>
          <a:stretch>
            <a:fillRect/>
          </a:stretch>
        </p:blipFill>
        <p:spPr>
          <a:xfrm>
            <a:off x="257900" y="3669525"/>
            <a:ext cx="2016800" cy="1239075"/>
          </a:xfrm>
          <a:prstGeom prst="rect">
            <a:avLst/>
          </a:prstGeom>
          <a:noFill/>
          <a:ln>
            <a:noFill/>
          </a:ln>
        </p:spPr>
      </p:pic>
      <p:pic>
        <p:nvPicPr>
          <p:cNvPr id="272" name="Google Shape;272;p40"/>
          <p:cNvPicPr preferRelativeResize="0"/>
          <p:nvPr/>
        </p:nvPicPr>
        <p:blipFill>
          <a:blip r:embed="rId4">
            <a:alphaModFix/>
          </a:blip>
          <a:stretch>
            <a:fillRect/>
          </a:stretch>
        </p:blipFill>
        <p:spPr>
          <a:xfrm>
            <a:off x="2481000" y="859800"/>
            <a:ext cx="6510601" cy="4104509"/>
          </a:xfrm>
          <a:prstGeom prst="rect">
            <a:avLst/>
          </a:prstGeom>
          <a:noFill/>
          <a:ln>
            <a:noFill/>
          </a:ln>
        </p:spPr>
      </p:pic>
      <p:sp>
        <p:nvSpPr>
          <p:cNvPr id="273" name="Google Shape;273;p40"/>
          <p:cNvSpPr txBox="1"/>
          <p:nvPr>
            <p:ph idx="1" type="body"/>
          </p:nvPr>
        </p:nvSpPr>
        <p:spPr>
          <a:xfrm>
            <a:off x="257900" y="2192250"/>
            <a:ext cx="2265000" cy="15780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SzPts val="852"/>
              <a:buNone/>
            </a:pPr>
            <a:r>
              <a:rPr lang="en" sz="1400">
                <a:solidFill>
                  <a:srgbClr val="0D0D0D"/>
                </a:solidFill>
                <a:latin typeface="Maven Pro"/>
                <a:ea typeface="Maven Pro"/>
                <a:cs typeface="Maven Pro"/>
                <a:sym typeface="Maven Pro"/>
              </a:rPr>
              <a:t>I</a:t>
            </a:r>
            <a:r>
              <a:rPr lang="en" sz="1400">
                <a:solidFill>
                  <a:srgbClr val="0D0D0D"/>
                </a:solidFill>
                <a:latin typeface="Maven Pro"/>
                <a:ea typeface="Maven Pro"/>
                <a:cs typeface="Maven Pro"/>
                <a:sym typeface="Maven Pro"/>
              </a:rPr>
              <a:t>t appears that Rap is a genre that might be best minimized for individuals experiencing high levels of anxiety and/or depression.</a:t>
            </a:r>
            <a:endParaRPr sz="1400">
              <a:solidFill>
                <a:srgbClr val="0D0D0D"/>
              </a:solidFill>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Conclusions and Key Takeaways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79" name="Google Shape;279;p41"/>
          <p:cNvSpPr txBox="1"/>
          <p:nvPr>
            <p:ph idx="1" type="body"/>
          </p:nvPr>
        </p:nvSpPr>
        <p:spPr>
          <a:xfrm>
            <a:off x="311700" y="885325"/>
            <a:ext cx="8520600" cy="3940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D0D0D"/>
              </a:buClr>
              <a:buSzPts val="1700"/>
              <a:buFont typeface="Maven Pro"/>
              <a:buChar char="●"/>
            </a:pPr>
            <a:r>
              <a:rPr lang="en" sz="1700">
                <a:solidFill>
                  <a:srgbClr val="0D0D0D"/>
                </a:solidFill>
                <a:latin typeface="Maven Pro"/>
                <a:ea typeface="Maven Pro"/>
                <a:cs typeface="Maven Pro"/>
                <a:sym typeface="Maven Pro"/>
              </a:rPr>
              <a:t>Most prevalent mental illnesses are anxiety and depression, and they are interrelated.</a:t>
            </a:r>
            <a:endParaRPr sz="1700">
              <a:solidFill>
                <a:srgbClr val="0D0D0D"/>
              </a:solidFill>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lang="en" sz="1700">
                <a:solidFill>
                  <a:srgbClr val="0D0D0D"/>
                </a:solidFill>
                <a:latin typeface="Maven Pro"/>
                <a:ea typeface="Maven Pro"/>
                <a:cs typeface="Maven Pro"/>
                <a:sym typeface="Maven Pro"/>
              </a:rPr>
              <a:t>No change in the prevalence rates of these diseases over the past few years based on the survey data from 196 countries.</a:t>
            </a:r>
            <a:endParaRPr sz="1700">
              <a:solidFill>
                <a:srgbClr val="0D0D0D"/>
              </a:solidFill>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lang="en" sz="1700">
                <a:solidFill>
                  <a:srgbClr val="0D0D0D"/>
                </a:solidFill>
                <a:latin typeface="Maven Pro"/>
                <a:ea typeface="Maven Pro"/>
                <a:cs typeface="Maven Pro"/>
                <a:sym typeface="Maven Pro"/>
              </a:rPr>
              <a:t>Individuals with high anxiety and depression demonstrate a higher engagement with music.</a:t>
            </a:r>
            <a:endParaRPr sz="1700">
              <a:solidFill>
                <a:srgbClr val="0D0D0D"/>
              </a:solidFill>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lang="en" sz="1700">
                <a:solidFill>
                  <a:srgbClr val="0D0D0D"/>
                </a:solidFill>
                <a:latin typeface="Maven Pro"/>
                <a:ea typeface="Maven Pro"/>
                <a:cs typeface="Maven Pro"/>
                <a:sym typeface="Maven Pro"/>
              </a:rPr>
              <a:t>Music Therapy has positive effects on mental health.</a:t>
            </a:r>
            <a:endParaRPr sz="1700">
              <a:solidFill>
                <a:srgbClr val="0D0D0D"/>
              </a:solidFill>
              <a:latin typeface="Maven Pro"/>
              <a:ea typeface="Maven Pro"/>
              <a:cs typeface="Maven Pro"/>
              <a:sym typeface="Maven Pro"/>
            </a:endParaRPr>
          </a:p>
          <a:p>
            <a:pPr indent="-336550" lvl="0" marL="457200" rtl="0" algn="l">
              <a:spcBef>
                <a:spcPts val="0"/>
              </a:spcBef>
              <a:spcAft>
                <a:spcPts val="0"/>
              </a:spcAft>
              <a:buClr>
                <a:schemeClr val="accent3"/>
              </a:buClr>
              <a:buSzPts val="1700"/>
              <a:buFont typeface="Maven Pro"/>
              <a:buChar char="●"/>
            </a:pPr>
            <a:r>
              <a:rPr b="1" lang="en" sz="1700">
                <a:solidFill>
                  <a:schemeClr val="accent3"/>
                </a:solidFill>
                <a:latin typeface="Maven Pro"/>
                <a:ea typeface="Maven Pro"/>
                <a:cs typeface="Maven Pro"/>
                <a:sym typeface="Maven Pro"/>
              </a:rPr>
              <a:t>Interdependence of depression and anxiety highlights a significant trend in hours spent listening to music.</a:t>
            </a:r>
            <a:endParaRPr sz="1700">
              <a:solidFill>
                <a:srgbClr val="0D0D0D"/>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Our datasets</a:t>
            </a:r>
            <a:endParaRPr>
              <a:solidFill>
                <a:schemeClr val="dk1"/>
              </a:solidFill>
            </a:endParaRPr>
          </a:p>
        </p:txBody>
      </p:sp>
      <p:sp>
        <p:nvSpPr>
          <p:cNvPr id="81" name="Google Shape;81;p15"/>
          <p:cNvSpPr txBox="1"/>
          <p:nvPr>
            <p:ph idx="1" type="body"/>
          </p:nvPr>
        </p:nvSpPr>
        <p:spPr>
          <a:xfrm>
            <a:off x="261700" y="757350"/>
            <a:ext cx="4218600" cy="37590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b="1" lang="en" sz="1200">
                <a:solidFill>
                  <a:srgbClr val="0D0D0D"/>
                </a:solidFill>
                <a:latin typeface="Maven Pro"/>
                <a:ea typeface="Maven Pro"/>
                <a:cs typeface="Maven Pro"/>
                <a:sym typeface="Maven Pro"/>
              </a:rPr>
              <a:t>Primary Dataset</a:t>
            </a:r>
            <a:r>
              <a:rPr lang="en" sz="1200">
                <a:solidFill>
                  <a:srgbClr val="0D0D0D"/>
                </a:solidFill>
                <a:latin typeface="Maven Pro"/>
                <a:ea typeface="Maven Pro"/>
                <a:cs typeface="Maven Pro"/>
                <a:sym typeface="Maven Pro"/>
              </a:rPr>
              <a:t> -</a:t>
            </a:r>
            <a:r>
              <a:rPr lang="en" sz="1200">
                <a:solidFill>
                  <a:srgbClr val="0D0D0D"/>
                </a:solidFill>
                <a:uFill>
                  <a:noFill/>
                </a:uFill>
                <a:latin typeface="Maven Pro"/>
                <a:ea typeface="Maven Pro"/>
                <a:cs typeface="Maven Pro"/>
                <a:sym typeface="Maven Pro"/>
                <a:hlinkClick r:id="rId3">
                  <a:extLst>
                    <a:ext uri="{A12FA001-AC4F-418D-AE19-62706E023703}">
                      <ahyp:hlinkClr val="tx"/>
                    </a:ext>
                  </a:extLst>
                </a:hlinkClick>
              </a:rPr>
              <a:t> </a:t>
            </a:r>
            <a:r>
              <a:rPr lang="en" sz="1200" u="sng">
                <a:solidFill>
                  <a:srgbClr val="9E9E9E"/>
                </a:solidFill>
                <a:latin typeface="Maven Pro"/>
                <a:ea typeface="Maven Pro"/>
                <a:cs typeface="Maven Pro"/>
                <a:sym typeface="Maven Pro"/>
                <a:hlinkClick r:id="rId4">
                  <a:extLst>
                    <a:ext uri="{A12FA001-AC4F-418D-AE19-62706E023703}">
                      <ahyp:hlinkClr val="tx"/>
                    </a:ext>
                  </a:extLst>
                </a:hlinkClick>
              </a:rPr>
              <a:t>Music and Mental Health Survey</a:t>
            </a:r>
            <a:endParaRPr sz="1200" u="sng">
              <a:solidFill>
                <a:srgbClr val="9E9E9E"/>
              </a:solidFill>
              <a:latin typeface="Maven Pro"/>
              <a:ea typeface="Maven Pro"/>
              <a:cs typeface="Maven Pro"/>
              <a:sym typeface="Maven Pro"/>
            </a:endParaRPr>
          </a:p>
          <a:p>
            <a:pPr indent="-298450" lvl="0" marL="457200" rtl="0" algn="l">
              <a:spcBef>
                <a:spcPts val="80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Age</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Primary Streaming Service</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Hours Per Day</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Favorite Genre</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BPM</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Frequency (16 music genres)</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Anxiety</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Depression</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Insomnia</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OCD</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Schizophrenia</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Bipolar disorder</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Eating disorder</a:t>
            </a:r>
            <a:endParaRPr sz="1100">
              <a:solidFill>
                <a:srgbClr val="0D0D0D"/>
              </a:solidFill>
              <a:latin typeface="Maven Pro"/>
              <a:ea typeface="Maven Pro"/>
              <a:cs typeface="Maven Pro"/>
              <a:sym typeface="Maven Pro"/>
            </a:endParaRPr>
          </a:p>
          <a:p>
            <a:pPr indent="-298450" lvl="0" marL="457200" rtl="0" algn="l">
              <a:spcBef>
                <a:spcPts val="0"/>
              </a:spcBef>
              <a:spcAft>
                <a:spcPts val="0"/>
              </a:spcAft>
              <a:buClr>
                <a:srgbClr val="0D0D0D"/>
              </a:buClr>
              <a:buSzPts val="1100"/>
              <a:buFont typeface="Maven Pro"/>
              <a:buChar char="●"/>
            </a:pPr>
            <a:r>
              <a:rPr lang="en" sz="1100">
                <a:solidFill>
                  <a:srgbClr val="0D0D0D"/>
                </a:solidFill>
                <a:latin typeface="Maven Pro"/>
                <a:ea typeface="Maven Pro"/>
                <a:cs typeface="Maven Pro"/>
                <a:sym typeface="Maven Pro"/>
              </a:rPr>
              <a:t>Music Effects</a:t>
            </a:r>
            <a:endParaRPr sz="1100">
              <a:solidFill>
                <a:srgbClr val="0D0D0D"/>
              </a:solidFill>
              <a:latin typeface="Maven Pro"/>
              <a:ea typeface="Maven Pro"/>
              <a:cs typeface="Maven Pro"/>
              <a:sym typeface="Maven Pro"/>
            </a:endParaRPr>
          </a:p>
          <a:p>
            <a:pPr indent="0" lvl="0" marL="0" rtl="0" algn="l">
              <a:spcBef>
                <a:spcPts val="800"/>
              </a:spcBef>
              <a:spcAft>
                <a:spcPts val="0"/>
              </a:spcAft>
              <a:buNone/>
            </a:pPr>
            <a:r>
              <a:t/>
            </a:r>
            <a:endParaRPr sz="1200">
              <a:solidFill>
                <a:srgbClr val="0D0D0D"/>
              </a:solidFill>
              <a:latin typeface="Maven Pro"/>
              <a:ea typeface="Maven Pro"/>
              <a:cs typeface="Maven Pro"/>
              <a:sym typeface="Maven Pro"/>
            </a:endParaRPr>
          </a:p>
          <a:p>
            <a:pPr indent="0" lvl="0" marL="0" rtl="0" algn="l">
              <a:spcBef>
                <a:spcPts val="0"/>
              </a:spcBef>
              <a:spcAft>
                <a:spcPts val="1200"/>
              </a:spcAft>
              <a:buNone/>
            </a:pPr>
            <a:r>
              <a:t/>
            </a:r>
            <a:endParaRPr sz="1200"/>
          </a:p>
        </p:txBody>
      </p:sp>
      <p:sp>
        <p:nvSpPr>
          <p:cNvPr id="82" name="Google Shape;82;p15"/>
          <p:cNvSpPr txBox="1"/>
          <p:nvPr/>
        </p:nvSpPr>
        <p:spPr>
          <a:xfrm>
            <a:off x="4509475" y="757350"/>
            <a:ext cx="4675200" cy="354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b="1" lang="en" sz="1200">
                <a:solidFill>
                  <a:srgbClr val="0D0D0D"/>
                </a:solidFill>
                <a:latin typeface="Maven Pro"/>
                <a:ea typeface="Maven Pro"/>
                <a:cs typeface="Maven Pro"/>
                <a:sym typeface="Maven Pro"/>
              </a:rPr>
              <a:t>Supporting Dataset</a:t>
            </a:r>
            <a:r>
              <a:rPr lang="en" sz="1200">
                <a:solidFill>
                  <a:srgbClr val="0D0D0D"/>
                </a:solidFill>
                <a:latin typeface="Maven Pro"/>
                <a:ea typeface="Maven Pro"/>
                <a:cs typeface="Maven Pro"/>
                <a:sym typeface="Maven Pro"/>
              </a:rPr>
              <a:t> -</a:t>
            </a:r>
            <a:r>
              <a:rPr lang="en" sz="1200">
                <a:latin typeface="Maven Pro"/>
                <a:ea typeface="Maven Pro"/>
                <a:cs typeface="Maven Pro"/>
                <a:sym typeface="Maven Pro"/>
              </a:rPr>
              <a:t> </a:t>
            </a:r>
            <a:r>
              <a:rPr lang="en" sz="1200" u="sng">
                <a:solidFill>
                  <a:srgbClr val="9E9E9E"/>
                </a:solidFill>
                <a:latin typeface="Maven Pro"/>
                <a:ea typeface="Maven Pro"/>
                <a:cs typeface="Maven Pro"/>
                <a:sym typeface="Maven Pro"/>
                <a:hlinkClick r:id="rId5">
                  <a:extLst>
                    <a:ext uri="{A12FA001-AC4F-418D-AE19-62706E023703}">
                      <ahyp:hlinkClr val="tx"/>
                    </a:ext>
                  </a:extLst>
                </a:hlinkClick>
              </a:rPr>
              <a:t>Global Trends In Mental Health Disorders</a:t>
            </a:r>
            <a:endParaRPr sz="1100" u="sng">
              <a:solidFill>
                <a:srgbClr val="9E9E9E"/>
              </a:solidFill>
              <a:latin typeface="Nunito"/>
              <a:ea typeface="Nunito"/>
              <a:cs typeface="Nunito"/>
              <a:sym typeface="Nunito"/>
            </a:endParaRPr>
          </a:p>
          <a:p>
            <a:pPr indent="-298450" lvl="0" marL="457200" rtl="0" algn="l">
              <a:lnSpc>
                <a:spcPct val="115000"/>
              </a:lnSpc>
              <a:spcBef>
                <a:spcPts val="800"/>
              </a:spcBef>
              <a:spcAft>
                <a:spcPts val="0"/>
              </a:spcAft>
              <a:buClr>
                <a:srgbClr val="0D0D0D"/>
              </a:buClr>
              <a:buSzPts val="1100"/>
              <a:buFont typeface="Nunito"/>
              <a:buChar char="●"/>
            </a:pPr>
            <a:r>
              <a:rPr lang="en" sz="1100">
                <a:solidFill>
                  <a:srgbClr val="0D0D0D"/>
                </a:solidFill>
                <a:latin typeface="Nunito"/>
                <a:ea typeface="Nunito"/>
                <a:cs typeface="Nunito"/>
                <a:sym typeface="Nunito"/>
              </a:rPr>
              <a:t>Code</a:t>
            </a:r>
            <a:endParaRPr sz="1100">
              <a:solidFill>
                <a:srgbClr val="0D0D0D"/>
              </a:solidFill>
              <a:latin typeface="Nunito"/>
              <a:ea typeface="Nunito"/>
              <a:cs typeface="Nunito"/>
              <a:sym typeface="Nunito"/>
            </a:endParaRPr>
          </a:p>
          <a:p>
            <a:pPr indent="-298450" lvl="0" marL="457200" rtl="0" algn="l">
              <a:lnSpc>
                <a:spcPct val="115000"/>
              </a:lnSpc>
              <a:spcBef>
                <a:spcPts val="0"/>
              </a:spcBef>
              <a:spcAft>
                <a:spcPts val="0"/>
              </a:spcAft>
              <a:buClr>
                <a:srgbClr val="0D0D0D"/>
              </a:buClr>
              <a:buSzPts val="1100"/>
              <a:buFont typeface="Nunito"/>
              <a:buChar char="●"/>
            </a:pPr>
            <a:r>
              <a:rPr lang="en" sz="1100">
                <a:solidFill>
                  <a:srgbClr val="0D0D0D"/>
                </a:solidFill>
                <a:latin typeface="Nunito"/>
                <a:ea typeface="Nunito"/>
                <a:cs typeface="Nunito"/>
                <a:sym typeface="Nunito"/>
              </a:rPr>
              <a:t>Year (1999-2019)</a:t>
            </a:r>
            <a:endParaRPr sz="1100">
              <a:solidFill>
                <a:srgbClr val="0D0D0D"/>
              </a:solidFill>
              <a:latin typeface="Nunito"/>
              <a:ea typeface="Nunito"/>
              <a:cs typeface="Nunito"/>
              <a:sym typeface="Nunito"/>
            </a:endParaRPr>
          </a:p>
          <a:p>
            <a:pPr indent="-298450" lvl="0" marL="457200" rtl="0" algn="l">
              <a:lnSpc>
                <a:spcPct val="115000"/>
              </a:lnSpc>
              <a:spcBef>
                <a:spcPts val="0"/>
              </a:spcBef>
              <a:spcAft>
                <a:spcPts val="0"/>
              </a:spcAft>
              <a:buClr>
                <a:srgbClr val="0D0D0D"/>
              </a:buClr>
              <a:buSzPts val="1100"/>
              <a:buFont typeface="Nunito"/>
              <a:buChar char="●"/>
            </a:pPr>
            <a:r>
              <a:rPr lang="en" sz="1100">
                <a:solidFill>
                  <a:srgbClr val="0D0D0D"/>
                </a:solidFill>
                <a:latin typeface="Nunito"/>
                <a:ea typeface="Nunito"/>
                <a:cs typeface="Nunito"/>
                <a:sym typeface="Nunito"/>
              </a:rPr>
              <a:t>Anxiety disorders (%)</a:t>
            </a:r>
            <a:endParaRPr sz="1100">
              <a:solidFill>
                <a:srgbClr val="0D0D0D"/>
              </a:solidFill>
              <a:latin typeface="Nunito"/>
              <a:ea typeface="Nunito"/>
              <a:cs typeface="Nunito"/>
              <a:sym typeface="Nunito"/>
            </a:endParaRPr>
          </a:p>
          <a:p>
            <a:pPr indent="-298450" lvl="0" marL="457200" rtl="0" algn="l">
              <a:lnSpc>
                <a:spcPct val="115000"/>
              </a:lnSpc>
              <a:spcBef>
                <a:spcPts val="0"/>
              </a:spcBef>
              <a:spcAft>
                <a:spcPts val="0"/>
              </a:spcAft>
              <a:buClr>
                <a:srgbClr val="0D0D0D"/>
              </a:buClr>
              <a:buSzPts val="1100"/>
              <a:buFont typeface="Nunito"/>
              <a:buChar char="●"/>
            </a:pPr>
            <a:r>
              <a:rPr lang="en" sz="1100">
                <a:solidFill>
                  <a:srgbClr val="0D0D0D"/>
                </a:solidFill>
                <a:latin typeface="Nunito"/>
                <a:ea typeface="Nunito"/>
                <a:cs typeface="Nunito"/>
                <a:sym typeface="Nunito"/>
              </a:rPr>
              <a:t>Depression (%)</a:t>
            </a:r>
            <a:endParaRPr sz="1100">
              <a:solidFill>
                <a:srgbClr val="0D0D0D"/>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Conclusions and Key Takeaways</a:t>
            </a:r>
            <a:endParaRPr>
              <a:solidFill>
                <a:schemeClr val="dk1"/>
              </a:solidFill>
            </a:endParaRPr>
          </a:p>
        </p:txBody>
      </p:sp>
      <p:sp>
        <p:nvSpPr>
          <p:cNvPr id="285" name="Google Shape;285;p42"/>
          <p:cNvSpPr txBox="1"/>
          <p:nvPr>
            <p:ph idx="1" type="body"/>
          </p:nvPr>
        </p:nvSpPr>
        <p:spPr>
          <a:xfrm>
            <a:off x="99025" y="707400"/>
            <a:ext cx="8733300" cy="4227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D0D0D"/>
              </a:buClr>
              <a:buSzPts val="1700"/>
              <a:buFont typeface="Maven Pro"/>
              <a:buChar char="●"/>
            </a:pPr>
            <a:r>
              <a:rPr lang="en" sz="1700">
                <a:solidFill>
                  <a:srgbClr val="0D0D0D"/>
                </a:solidFill>
                <a:highlight>
                  <a:srgbClr val="FFFFFF"/>
                </a:highlight>
                <a:latin typeface="Maven Pro"/>
                <a:ea typeface="Maven Pro"/>
                <a:cs typeface="Maven Pro"/>
                <a:sym typeface="Maven Pro"/>
              </a:rPr>
              <a:t>Most survey participants listen to music 1 to 4 hours daily and report mental health benefits.</a:t>
            </a:r>
            <a:endParaRPr sz="1700">
              <a:solidFill>
                <a:srgbClr val="0D0D0D"/>
              </a:solidFill>
              <a:highlight>
                <a:srgbClr val="FFFFFF"/>
              </a:highlight>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lang="en" sz="1700">
                <a:solidFill>
                  <a:srgbClr val="0D0D0D"/>
                </a:solidFill>
                <a:latin typeface="Maven Pro"/>
                <a:ea typeface="Maven Pro"/>
                <a:cs typeface="Maven Pro"/>
                <a:sym typeface="Maven Pro"/>
              </a:rPr>
              <a:t>Most participants reported listening to music in the “Moderately Fast BPM” category. </a:t>
            </a:r>
            <a:endParaRPr sz="1700">
              <a:solidFill>
                <a:srgbClr val="0D0D0D"/>
              </a:solidFill>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b="1" lang="en" sz="1700">
                <a:solidFill>
                  <a:schemeClr val="accent3"/>
                </a:solidFill>
                <a:latin typeface="Maven Pro"/>
                <a:ea typeface="Maven Pro"/>
                <a:cs typeface="Maven Pro"/>
                <a:sym typeface="Maven Pro"/>
              </a:rPr>
              <a:t>Overall improvement in mental well-being was observed across all BPM classifications. </a:t>
            </a:r>
            <a:endParaRPr b="1" sz="1700">
              <a:solidFill>
                <a:schemeClr val="accent3"/>
              </a:solidFill>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lang="en" sz="1700">
                <a:solidFill>
                  <a:srgbClr val="0D0D0D"/>
                </a:solidFill>
                <a:latin typeface="Maven Pro"/>
                <a:ea typeface="Maven Pro"/>
                <a:cs typeface="Maven Pro"/>
                <a:sym typeface="Maven Pro"/>
              </a:rPr>
              <a:t>Respondents who favor Folk, K-pop, and Video Game Music reported higher anxiety levels: unclear if the music causes this or if anxious individuals prefer these genres. </a:t>
            </a:r>
            <a:endParaRPr sz="1700">
              <a:solidFill>
                <a:srgbClr val="0D0D0D"/>
              </a:solidFill>
              <a:latin typeface="Maven Pro"/>
              <a:ea typeface="Maven Pro"/>
              <a:cs typeface="Maven Pro"/>
              <a:sym typeface="Maven Pro"/>
            </a:endParaRPr>
          </a:p>
          <a:p>
            <a:pPr indent="-336550" lvl="0" marL="457200" rtl="0" algn="l">
              <a:spcBef>
                <a:spcPts val="0"/>
              </a:spcBef>
              <a:spcAft>
                <a:spcPts val="0"/>
              </a:spcAft>
              <a:buClr>
                <a:schemeClr val="accent3"/>
              </a:buClr>
              <a:buSzPts val="1700"/>
              <a:buFont typeface="Maven Pro"/>
              <a:buChar char="●"/>
            </a:pPr>
            <a:r>
              <a:rPr b="1" lang="en" sz="1700">
                <a:solidFill>
                  <a:schemeClr val="accent3"/>
                </a:solidFill>
                <a:latin typeface="Maven Pro"/>
                <a:ea typeface="Maven Pro"/>
                <a:cs typeface="Maven Pro"/>
                <a:sym typeface="Maven Pro"/>
              </a:rPr>
              <a:t>Specific genres of music improve mental well-being.</a:t>
            </a:r>
            <a:endParaRPr b="1" sz="1700">
              <a:solidFill>
                <a:schemeClr val="accent3"/>
              </a:solidFill>
              <a:latin typeface="Maven Pro"/>
              <a:ea typeface="Maven Pro"/>
              <a:cs typeface="Maven Pro"/>
              <a:sym typeface="Maven Pro"/>
            </a:endParaRPr>
          </a:p>
          <a:p>
            <a:pPr indent="0" lvl="0" marL="457200" rtl="0" algn="l">
              <a:spcBef>
                <a:spcPts val="1200"/>
              </a:spcBef>
              <a:spcAft>
                <a:spcPts val="1200"/>
              </a:spcAft>
              <a:buNone/>
            </a:pPr>
            <a:r>
              <a:t/>
            </a:r>
            <a:endParaRPr sz="1700">
              <a:solidFill>
                <a:srgbClr val="0D0D0D"/>
              </a:solidFill>
              <a:latin typeface="Maven Pro"/>
              <a:ea typeface="Maven Pro"/>
              <a:cs typeface="Maven Pro"/>
              <a:sym typeface="Maven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0" y="0"/>
            <a:ext cx="92760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Music Therapy Intervention Plans for Mental Well-being </a:t>
            </a:r>
            <a:endParaRPr>
              <a:solidFill>
                <a:schemeClr val="dk1"/>
              </a:solidFill>
            </a:endParaRPr>
          </a:p>
        </p:txBody>
      </p:sp>
      <p:sp>
        <p:nvSpPr>
          <p:cNvPr id="291" name="Google Shape;291;p43"/>
          <p:cNvSpPr txBox="1"/>
          <p:nvPr>
            <p:ph idx="1" type="body"/>
          </p:nvPr>
        </p:nvSpPr>
        <p:spPr>
          <a:xfrm>
            <a:off x="311700" y="635775"/>
            <a:ext cx="8520600" cy="393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0"/>
              </a:spcBef>
              <a:spcAft>
                <a:spcPts val="0"/>
              </a:spcAft>
              <a:buClr>
                <a:srgbClr val="0D0D0D"/>
              </a:buClr>
              <a:buSzPts val="1700"/>
              <a:buFont typeface="Maven Pro"/>
              <a:buChar char="●"/>
            </a:pPr>
            <a:r>
              <a:rPr b="1" lang="en" sz="1700">
                <a:solidFill>
                  <a:schemeClr val="accent3"/>
                </a:solidFill>
                <a:latin typeface="Maven Pro"/>
                <a:ea typeface="Maven Pro"/>
                <a:cs typeface="Maven Pro"/>
                <a:sym typeface="Maven Pro"/>
              </a:rPr>
              <a:t>Strong market potential for streaming platforms </a:t>
            </a:r>
            <a:r>
              <a:rPr lang="en" sz="1700">
                <a:solidFill>
                  <a:srgbClr val="0D0D0D"/>
                </a:solidFill>
                <a:latin typeface="Maven Pro"/>
                <a:ea typeface="Maven Pro"/>
                <a:cs typeface="Maven Pro"/>
                <a:sym typeface="Maven Pro"/>
              </a:rPr>
              <a:t>targeting individuals with high anxiety and depression as their engagement with music is high.</a:t>
            </a:r>
            <a:endParaRPr sz="1700">
              <a:solidFill>
                <a:srgbClr val="0D0D0D"/>
              </a:solidFill>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b="1" lang="en" sz="1700">
                <a:solidFill>
                  <a:schemeClr val="accent3"/>
                </a:solidFill>
                <a:latin typeface="Maven Pro"/>
                <a:ea typeface="Maven Pro"/>
                <a:cs typeface="Maven Pro"/>
                <a:sym typeface="Maven Pro"/>
              </a:rPr>
              <a:t>Create playlists</a:t>
            </a:r>
            <a:r>
              <a:rPr lang="en" sz="1700">
                <a:solidFill>
                  <a:srgbClr val="0D0D0D"/>
                </a:solidFill>
                <a:latin typeface="Maven Pro"/>
                <a:ea typeface="Maven Pro"/>
                <a:cs typeface="Maven Pro"/>
                <a:sym typeface="Maven Pro"/>
              </a:rPr>
              <a:t> to alleviate mental illness, focusing </a:t>
            </a:r>
            <a:r>
              <a:rPr b="1" lang="en" sz="1700">
                <a:solidFill>
                  <a:schemeClr val="accent3"/>
                </a:solidFill>
                <a:latin typeface="Maven Pro"/>
                <a:ea typeface="Maven Pro"/>
                <a:cs typeface="Maven Pro"/>
                <a:sym typeface="Maven Pro"/>
              </a:rPr>
              <a:t>on genres like Country EDM, Folk, Gospel, Hiphop, Jazz, Kpop,Latin, Lofi, and Metal: </a:t>
            </a:r>
            <a:r>
              <a:rPr lang="en" sz="1700">
                <a:solidFill>
                  <a:srgbClr val="0D0D0D"/>
                </a:solidFill>
                <a:latin typeface="Maven Pro"/>
                <a:ea typeface="Maven Pro"/>
                <a:cs typeface="Maven Pro"/>
                <a:sym typeface="Maven Pro"/>
              </a:rPr>
              <a:t>minimize exposure to Classical, Pop, Rap, Rock, and Video game music.</a:t>
            </a:r>
            <a:endParaRPr b="1" sz="1700">
              <a:solidFill>
                <a:schemeClr val="accent3"/>
              </a:solidFill>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b="1" lang="en" sz="1700">
                <a:solidFill>
                  <a:schemeClr val="accent3"/>
                </a:solidFill>
                <a:latin typeface="Maven Pro"/>
                <a:ea typeface="Maven Pro"/>
                <a:cs typeface="Maven Pro"/>
                <a:sym typeface="Maven Pro"/>
              </a:rPr>
              <a:t>Create age-tailored playlists:</a:t>
            </a:r>
            <a:r>
              <a:rPr lang="en" sz="1700">
                <a:solidFill>
                  <a:srgbClr val="0D0D0D"/>
                </a:solidFill>
                <a:latin typeface="Maven Pro"/>
                <a:ea typeface="Maven Pro"/>
                <a:cs typeface="Maven Pro"/>
                <a:sym typeface="Maven Pro"/>
              </a:rPr>
              <a:t> Different age groups have different musical preferences. </a:t>
            </a:r>
            <a:endParaRPr sz="1700">
              <a:solidFill>
                <a:srgbClr val="0D0D0D"/>
              </a:solidFill>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b="1" lang="en" sz="1700">
                <a:solidFill>
                  <a:schemeClr val="accent3"/>
                </a:solidFill>
                <a:highlight>
                  <a:srgbClr val="FFFFFF"/>
                </a:highlight>
                <a:latin typeface="Maven Pro"/>
                <a:ea typeface="Maven Pro"/>
                <a:cs typeface="Maven Pro"/>
                <a:sym typeface="Maven Pro"/>
              </a:rPr>
              <a:t>Need for optimized playlists on streaming platforms for individuals with  worsened anxiety and depression</a:t>
            </a:r>
            <a:r>
              <a:rPr lang="en" sz="1700">
                <a:solidFill>
                  <a:srgbClr val="0D0D0D"/>
                </a:solidFill>
                <a:highlight>
                  <a:srgbClr val="FFFFFF"/>
                </a:highlight>
                <a:latin typeface="Maven Pro"/>
                <a:ea typeface="Maven Pro"/>
                <a:cs typeface="Maven Pro"/>
                <a:sym typeface="Maven Pro"/>
              </a:rPr>
              <a:t> from music, because they tend to listen less.</a:t>
            </a:r>
            <a:endParaRPr sz="1700">
              <a:solidFill>
                <a:srgbClr val="0D0D0D"/>
              </a:solidFill>
              <a:latin typeface="Maven Pro"/>
              <a:ea typeface="Maven Pro"/>
              <a:cs typeface="Maven Pro"/>
              <a:sym typeface="Maven Pro"/>
            </a:endParaRPr>
          </a:p>
          <a:p>
            <a:pPr indent="-336550" lvl="0" marL="457200" rtl="0" algn="l">
              <a:spcBef>
                <a:spcPts val="0"/>
              </a:spcBef>
              <a:spcAft>
                <a:spcPts val="0"/>
              </a:spcAft>
              <a:buClr>
                <a:srgbClr val="0D0D0D"/>
              </a:buClr>
              <a:buSzPts val="1700"/>
              <a:buFont typeface="Maven Pro"/>
              <a:buChar char="●"/>
            </a:pPr>
            <a:r>
              <a:rPr b="1" lang="en" sz="1700">
                <a:solidFill>
                  <a:schemeClr val="accent3"/>
                </a:solidFill>
                <a:latin typeface="Maven Pro"/>
                <a:ea typeface="Maven Pro"/>
                <a:cs typeface="Maven Pro"/>
                <a:sym typeface="Maven Pro"/>
              </a:rPr>
              <a:t>Run an experiment</a:t>
            </a:r>
            <a:r>
              <a:rPr lang="en" sz="1700">
                <a:solidFill>
                  <a:srgbClr val="0D0D0D"/>
                </a:solidFill>
                <a:latin typeface="Maven Pro"/>
                <a:ea typeface="Maven Pro"/>
                <a:cs typeface="Maven Pro"/>
                <a:sym typeface="Maven Pro"/>
              </a:rPr>
              <a:t> - have participants listen to music and rate their overall mental health based on the experiment to reconfirm our strategy.</a:t>
            </a:r>
            <a:endParaRPr sz="1700">
              <a:solidFill>
                <a:srgbClr val="0D0D0D"/>
              </a:solidFill>
              <a:latin typeface="Maven Pro"/>
              <a:ea typeface="Maven Pro"/>
              <a:cs typeface="Maven Pro"/>
              <a:sym typeface="Maven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Future Market Potential</a:t>
            </a:r>
            <a:endParaRPr>
              <a:solidFill>
                <a:schemeClr val="dk1"/>
              </a:solidFill>
            </a:endParaRPr>
          </a:p>
        </p:txBody>
      </p:sp>
      <p:sp>
        <p:nvSpPr>
          <p:cNvPr id="297" name="Google Shape;297;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D0D0D"/>
              </a:buClr>
              <a:buSzPts val="1800"/>
              <a:buFont typeface="Maven Pro"/>
              <a:buChar char="●"/>
            </a:pPr>
            <a:r>
              <a:rPr lang="en">
                <a:solidFill>
                  <a:srgbClr val="0D0D0D"/>
                </a:solidFill>
                <a:latin typeface="Maven Pro"/>
                <a:ea typeface="Maven Pro"/>
                <a:cs typeface="Maven Pro"/>
                <a:sym typeface="Maven Pro"/>
              </a:rPr>
              <a:t>All over the world, three other major mental illnesses, schizophrenia, eating disorder, and drug-use disorder are related to anxiety. </a:t>
            </a:r>
            <a:endParaRPr>
              <a:solidFill>
                <a:srgbClr val="0D0D0D"/>
              </a:solidFill>
              <a:latin typeface="Maven Pro"/>
              <a:ea typeface="Maven Pro"/>
              <a:cs typeface="Maven Pro"/>
              <a:sym typeface="Maven Pro"/>
            </a:endParaRPr>
          </a:p>
          <a:p>
            <a:pPr indent="-342900" lvl="0" marL="457200" rtl="0" algn="l">
              <a:spcBef>
                <a:spcPts val="0"/>
              </a:spcBef>
              <a:spcAft>
                <a:spcPts val="0"/>
              </a:spcAft>
              <a:buClr>
                <a:schemeClr val="accent3"/>
              </a:buClr>
              <a:buSzPts val="1800"/>
              <a:buFont typeface="Maven Pro"/>
              <a:buChar char="●"/>
            </a:pPr>
            <a:r>
              <a:rPr b="1" lang="en">
                <a:solidFill>
                  <a:schemeClr val="accent3"/>
                </a:solidFill>
                <a:latin typeface="Maven Pro"/>
                <a:ea typeface="Maven Pro"/>
                <a:cs typeface="Maven Pro"/>
                <a:sym typeface="Maven Pro"/>
              </a:rPr>
              <a:t>Any solution that will improve anxiety and depression, can possibly help those with the other three major disorders as well.</a:t>
            </a:r>
            <a:endParaRPr b="1">
              <a:solidFill>
                <a:schemeClr val="accent3"/>
              </a:solidFill>
              <a:latin typeface="Maven Pro"/>
              <a:ea typeface="Maven Pro"/>
              <a:cs typeface="Maven Pro"/>
              <a:sym typeface="Maven Pro"/>
            </a:endParaRPr>
          </a:p>
          <a:p>
            <a:pPr indent="-342900" lvl="0" marL="457200" rtl="0" algn="l">
              <a:lnSpc>
                <a:spcPct val="100000"/>
              </a:lnSpc>
              <a:spcBef>
                <a:spcPts val="0"/>
              </a:spcBef>
              <a:spcAft>
                <a:spcPts val="0"/>
              </a:spcAft>
              <a:buClr>
                <a:srgbClr val="0D0D0D"/>
              </a:buClr>
              <a:buSzPts val="1800"/>
              <a:buFont typeface="Maven Pro"/>
              <a:buChar char="●"/>
            </a:pPr>
            <a:r>
              <a:rPr lang="en">
                <a:solidFill>
                  <a:srgbClr val="000000"/>
                </a:solidFill>
                <a:latin typeface="Maven Pro"/>
                <a:ea typeface="Maven Pro"/>
                <a:cs typeface="Maven Pro"/>
                <a:sym typeface="Maven Pro"/>
              </a:rPr>
              <a:t>Accordingly, we plan to offer data insights to our streaming platform partners to </a:t>
            </a:r>
            <a:r>
              <a:rPr b="1" lang="en">
                <a:solidFill>
                  <a:schemeClr val="accent3"/>
                </a:solidFill>
                <a:latin typeface="Maven Pro"/>
                <a:ea typeface="Maven Pro"/>
                <a:cs typeface="Maven Pro"/>
                <a:sym typeface="Maven Pro"/>
              </a:rPr>
              <a:t>provide targeted music playlists in a phased manner.</a:t>
            </a:r>
            <a:r>
              <a:rPr lang="en">
                <a:solidFill>
                  <a:srgbClr val="000000"/>
                </a:solidFill>
                <a:latin typeface="Maven Pro"/>
                <a:ea typeface="Maven Pro"/>
                <a:cs typeface="Maven Pro"/>
                <a:sym typeface="Maven Pro"/>
              </a:rPr>
              <a:t> </a:t>
            </a:r>
            <a:endParaRPr>
              <a:solidFill>
                <a:srgbClr val="0D0D0D"/>
              </a:solidFill>
              <a:latin typeface="Maven Pro"/>
              <a:ea typeface="Maven Pro"/>
              <a:cs typeface="Maven Pro"/>
              <a:sym typeface="Maven Pro"/>
            </a:endParaRPr>
          </a:p>
          <a:p>
            <a:pPr indent="0" lvl="0" marL="0" rtl="0" algn="l">
              <a:lnSpc>
                <a:spcPct val="100000"/>
              </a:lnSpc>
              <a:spcBef>
                <a:spcPts val="0"/>
              </a:spcBef>
              <a:spcAft>
                <a:spcPts val="0"/>
              </a:spcAft>
              <a:buNone/>
            </a:pPr>
            <a:r>
              <a:t/>
            </a:r>
            <a:endParaRPr b="1">
              <a:solidFill>
                <a:schemeClr val="accent3"/>
              </a:solidFill>
              <a:latin typeface="Maven Pro"/>
              <a:ea typeface="Maven Pro"/>
              <a:cs typeface="Maven Pro"/>
              <a:sym typeface="Maven Pro"/>
            </a:endParaRPr>
          </a:p>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5"/>
          <p:cNvPicPr preferRelativeResize="0"/>
          <p:nvPr/>
        </p:nvPicPr>
        <p:blipFill>
          <a:blip r:embed="rId3">
            <a:alphaModFix/>
          </a:blip>
          <a:stretch>
            <a:fillRect/>
          </a:stretch>
        </p:blipFill>
        <p:spPr>
          <a:xfrm>
            <a:off x="442950" y="0"/>
            <a:ext cx="8082650" cy="4903776"/>
          </a:xfrm>
          <a:prstGeom prst="rect">
            <a:avLst/>
          </a:prstGeom>
          <a:noFill/>
          <a:ln>
            <a:noFill/>
          </a:ln>
        </p:spPr>
      </p:pic>
      <p:sp>
        <p:nvSpPr>
          <p:cNvPr id="303" name="Google Shape;303;p45"/>
          <p:cNvSpPr/>
          <p:nvPr/>
        </p:nvSpPr>
        <p:spPr>
          <a:xfrm>
            <a:off x="4054375" y="2361438"/>
            <a:ext cx="859800" cy="18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04" name="Google Shape;304;p45"/>
          <p:cNvSpPr/>
          <p:nvPr/>
        </p:nvSpPr>
        <p:spPr>
          <a:xfrm>
            <a:off x="4054375" y="3637450"/>
            <a:ext cx="859800" cy="180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8" name="Shape 308"/>
        <p:cNvGrpSpPr/>
        <p:nvPr/>
      </p:nvGrpSpPr>
      <p:grpSpPr>
        <a:xfrm>
          <a:off x="0" y="0"/>
          <a:ext cx="0" cy="0"/>
          <a:chOff x="0" y="0"/>
          <a:chExt cx="0" cy="0"/>
        </a:xfrm>
      </p:grpSpPr>
      <p:sp>
        <p:nvSpPr>
          <p:cNvPr id="309" name="Google Shape;309;p46"/>
          <p:cNvSpPr txBox="1"/>
          <p:nvPr>
            <p:ph type="title"/>
          </p:nvPr>
        </p:nvSpPr>
        <p:spPr>
          <a:xfrm>
            <a:off x="286363" y="397450"/>
            <a:ext cx="8571300" cy="9420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None/>
            </a:pPr>
            <a:r>
              <a:rPr lang="en" sz="4800">
                <a:solidFill>
                  <a:schemeClr val="dk1"/>
                </a:solidFill>
              </a:rPr>
              <a:t>THANK YOU!</a:t>
            </a:r>
            <a:endParaRPr sz="4800">
              <a:solidFill>
                <a:schemeClr val="dk1"/>
              </a:solidFill>
            </a:endParaRPr>
          </a:p>
        </p:txBody>
      </p:sp>
      <p:pic>
        <p:nvPicPr>
          <p:cNvPr id="310" name="Google Shape;310;p46"/>
          <p:cNvPicPr preferRelativeResize="0"/>
          <p:nvPr/>
        </p:nvPicPr>
        <p:blipFill>
          <a:blip r:embed="rId3">
            <a:alphaModFix/>
          </a:blip>
          <a:stretch>
            <a:fillRect/>
          </a:stretch>
        </p:blipFill>
        <p:spPr>
          <a:xfrm>
            <a:off x="2208959" y="1626925"/>
            <a:ext cx="4726078" cy="2957175"/>
          </a:xfrm>
          <a:prstGeom prst="rect">
            <a:avLst/>
          </a:prstGeom>
          <a:noFill/>
          <a:ln cap="flat" cmpd="sng" w="9525">
            <a:solidFill>
              <a:srgbClr val="0D0D0D"/>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Data Cleaning</a:t>
            </a:r>
            <a:endParaRPr>
              <a:solidFill>
                <a:schemeClr val="dk1"/>
              </a:solidFill>
            </a:endParaRPr>
          </a:p>
        </p:txBody>
      </p:sp>
      <p:sp>
        <p:nvSpPr>
          <p:cNvPr id="88" name="Google Shape;88;p16"/>
          <p:cNvSpPr txBox="1"/>
          <p:nvPr>
            <p:ph idx="1" type="body"/>
          </p:nvPr>
        </p:nvSpPr>
        <p:spPr>
          <a:xfrm>
            <a:off x="251075" y="687675"/>
            <a:ext cx="8844000" cy="3798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n" sz="1200">
                <a:solidFill>
                  <a:schemeClr val="accent3"/>
                </a:solidFill>
                <a:latin typeface="Maven Pro"/>
                <a:ea typeface="Maven Pro"/>
                <a:cs typeface="Maven Pro"/>
                <a:sym typeface="Maven Pro"/>
              </a:rPr>
              <a:t>Step 1:</a:t>
            </a:r>
            <a:r>
              <a:rPr lang="en" sz="1200">
                <a:solidFill>
                  <a:srgbClr val="0D0D0D"/>
                </a:solidFill>
                <a:latin typeface="Maven Pro"/>
                <a:ea typeface="Maven Pro"/>
                <a:cs typeface="Maven Pro"/>
                <a:sym typeface="Maven Pro"/>
              </a:rPr>
              <a:t> R</a:t>
            </a:r>
            <a:r>
              <a:rPr lang="en" sz="1200">
                <a:solidFill>
                  <a:srgbClr val="0D0D0D"/>
                </a:solidFill>
                <a:latin typeface="Maven Pro"/>
                <a:ea typeface="Maven Pro"/>
                <a:cs typeface="Maven Pro"/>
                <a:sym typeface="Maven Pro"/>
              </a:rPr>
              <a:t>emove unnecessary columns</a:t>
            </a:r>
            <a:endParaRPr sz="1200">
              <a:solidFill>
                <a:srgbClr val="0D0D0D"/>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rPr b="1" lang="en" sz="1200">
                <a:solidFill>
                  <a:schemeClr val="accent3"/>
                </a:solidFill>
                <a:latin typeface="Maven Pro"/>
                <a:ea typeface="Maven Pro"/>
                <a:cs typeface="Maven Pro"/>
                <a:sym typeface="Maven Pro"/>
              </a:rPr>
              <a:t>Step 2:</a:t>
            </a:r>
            <a:r>
              <a:rPr lang="en" sz="1200">
                <a:solidFill>
                  <a:srgbClr val="0D0D0D"/>
                </a:solidFill>
                <a:latin typeface="Maven Pro"/>
                <a:ea typeface="Maven Pro"/>
                <a:cs typeface="Maven Pro"/>
                <a:sym typeface="Maven Pro"/>
              </a:rPr>
              <a:t> Remove rows with missing values</a:t>
            </a:r>
            <a:endParaRPr sz="1200">
              <a:solidFill>
                <a:srgbClr val="0D0D0D"/>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rPr b="1" lang="en" sz="1200">
                <a:solidFill>
                  <a:schemeClr val="accent3"/>
                </a:solidFill>
                <a:latin typeface="Maven Pro"/>
                <a:ea typeface="Maven Pro"/>
                <a:cs typeface="Maven Pro"/>
                <a:sym typeface="Maven Pro"/>
              </a:rPr>
              <a:t>Step 3:</a:t>
            </a:r>
            <a:r>
              <a:rPr lang="en" sz="1200">
                <a:solidFill>
                  <a:srgbClr val="0D0D0D"/>
                </a:solidFill>
                <a:latin typeface="Maven Pro"/>
                <a:ea typeface="Maven Pro"/>
                <a:cs typeface="Maven Pro"/>
                <a:sym typeface="Maven Pro"/>
              </a:rPr>
              <a:t> Remove outliers or illogical values. F</a:t>
            </a:r>
            <a:r>
              <a:rPr lang="en" sz="1200">
                <a:solidFill>
                  <a:srgbClr val="0D0D0D"/>
                </a:solidFill>
                <a:highlight>
                  <a:srgbClr val="FFFFFF"/>
                </a:highlight>
                <a:latin typeface="Maven Pro"/>
                <a:ea typeface="Maven Pro"/>
                <a:cs typeface="Maven Pro"/>
                <a:sym typeface="Maven Pro"/>
              </a:rPr>
              <a:t>ocus solely on the years from 1999 to 2019.</a:t>
            </a:r>
            <a:endParaRPr sz="1200">
              <a:solidFill>
                <a:srgbClr val="0D0D0D"/>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rPr b="1" lang="en" sz="1200">
                <a:solidFill>
                  <a:schemeClr val="accent3"/>
                </a:solidFill>
                <a:latin typeface="Maven Pro"/>
                <a:ea typeface="Maven Pro"/>
                <a:cs typeface="Maven Pro"/>
                <a:sym typeface="Maven Pro"/>
              </a:rPr>
              <a:t>Step 4-1:</a:t>
            </a:r>
            <a:r>
              <a:rPr lang="en" sz="1200">
                <a:solidFill>
                  <a:schemeClr val="accent3"/>
                </a:solidFill>
                <a:latin typeface="Maven Pro"/>
                <a:ea typeface="Maven Pro"/>
                <a:cs typeface="Maven Pro"/>
                <a:sym typeface="Maven Pro"/>
              </a:rPr>
              <a:t> </a:t>
            </a:r>
            <a:r>
              <a:rPr lang="en" sz="1200">
                <a:solidFill>
                  <a:srgbClr val="0D0D0D"/>
                </a:solidFill>
                <a:latin typeface="Maven Pro"/>
                <a:ea typeface="Maven Pro"/>
                <a:cs typeface="Maven Pro"/>
                <a:sym typeface="Maven Pro"/>
              </a:rPr>
              <a:t>Convert numerical values into categorical values </a:t>
            </a:r>
            <a:endParaRPr sz="1200">
              <a:solidFill>
                <a:srgbClr val="0D0D0D"/>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t/>
            </a:r>
            <a:endParaRPr b="1" sz="1200">
              <a:solidFill>
                <a:schemeClr val="accent3"/>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t/>
            </a:r>
            <a:endParaRPr b="1" sz="1200">
              <a:solidFill>
                <a:schemeClr val="accent3"/>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t/>
            </a:r>
            <a:endParaRPr b="1" sz="1200">
              <a:solidFill>
                <a:schemeClr val="accent3"/>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t/>
            </a:r>
            <a:endParaRPr b="1" sz="1200">
              <a:solidFill>
                <a:schemeClr val="accent3"/>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t/>
            </a:r>
            <a:endParaRPr b="1" sz="1200">
              <a:solidFill>
                <a:schemeClr val="accent3"/>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t/>
            </a:r>
            <a:endParaRPr b="1" sz="1200">
              <a:solidFill>
                <a:schemeClr val="accent3"/>
              </a:solidFill>
              <a:latin typeface="Maven Pro"/>
              <a:ea typeface="Maven Pro"/>
              <a:cs typeface="Maven Pro"/>
              <a:sym typeface="Maven Pro"/>
            </a:endParaRPr>
          </a:p>
          <a:p>
            <a:pPr indent="0" lvl="0" marL="0" rtl="0" algn="l">
              <a:lnSpc>
                <a:spcPct val="95000"/>
              </a:lnSpc>
              <a:spcBef>
                <a:spcPts val="1200"/>
              </a:spcBef>
              <a:spcAft>
                <a:spcPts val="0"/>
              </a:spcAft>
              <a:buSzPts val="770"/>
              <a:buNone/>
            </a:pPr>
            <a:r>
              <a:rPr b="1" lang="en" sz="1200">
                <a:solidFill>
                  <a:schemeClr val="accent3"/>
                </a:solidFill>
                <a:latin typeface="Maven Pro"/>
                <a:ea typeface="Maven Pro"/>
                <a:cs typeface="Maven Pro"/>
                <a:sym typeface="Maven Pro"/>
              </a:rPr>
              <a:t>After cleaning two datasets: </a:t>
            </a:r>
            <a:endParaRPr sz="1200">
              <a:solidFill>
                <a:srgbClr val="0D0D0D"/>
              </a:solidFill>
              <a:latin typeface="Maven Pro"/>
              <a:ea typeface="Maven Pro"/>
              <a:cs typeface="Maven Pro"/>
              <a:sym typeface="Maven Pro"/>
            </a:endParaRPr>
          </a:p>
          <a:p>
            <a:pPr indent="-304800" lvl="0" marL="457200" rtl="0" algn="l">
              <a:lnSpc>
                <a:spcPct val="95000"/>
              </a:lnSpc>
              <a:spcBef>
                <a:spcPts val="1200"/>
              </a:spcBef>
              <a:spcAft>
                <a:spcPts val="0"/>
              </a:spcAft>
              <a:buClr>
                <a:srgbClr val="0D0D0D"/>
              </a:buClr>
              <a:buSzPts val="1200"/>
              <a:buFont typeface="Maven Pro"/>
              <a:buChar char="●"/>
            </a:pPr>
            <a:r>
              <a:rPr lang="en" sz="1200">
                <a:solidFill>
                  <a:srgbClr val="0D0D0D"/>
                </a:solidFill>
                <a:latin typeface="Maven Pro"/>
                <a:ea typeface="Maven Pro"/>
                <a:cs typeface="Maven Pro"/>
                <a:sym typeface="Maven Pro"/>
              </a:rPr>
              <a:t>Primary Dataset: </a:t>
            </a:r>
            <a:r>
              <a:rPr lang="en" sz="1200">
                <a:solidFill>
                  <a:srgbClr val="0D0D0D"/>
                </a:solidFill>
                <a:latin typeface="Maven Pro"/>
                <a:ea typeface="Maven Pro"/>
                <a:cs typeface="Maven Pro"/>
                <a:sym typeface="Maven Pro"/>
              </a:rPr>
              <a:t>736 obs =&gt; 612 observations</a:t>
            </a:r>
            <a:endParaRPr sz="1200">
              <a:solidFill>
                <a:srgbClr val="0D0D0D"/>
              </a:solidFill>
              <a:latin typeface="Maven Pro"/>
              <a:ea typeface="Maven Pro"/>
              <a:cs typeface="Maven Pro"/>
              <a:sym typeface="Maven Pro"/>
            </a:endParaRPr>
          </a:p>
          <a:p>
            <a:pPr indent="-304800" lvl="0" marL="457200" rtl="0" algn="l">
              <a:lnSpc>
                <a:spcPct val="95000"/>
              </a:lnSpc>
              <a:spcBef>
                <a:spcPts val="0"/>
              </a:spcBef>
              <a:spcAft>
                <a:spcPts val="0"/>
              </a:spcAft>
              <a:buClr>
                <a:srgbClr val="0D0D0D"/>
              </a:buClr>
              <a:buSzPts val="1200"/>
              <a:buFont typeface="Maven Pro"/>
              <a:buChar char="●"/>
            </a:pPr>
            <a:r>
              <a:rPr lang="en" sz="1200">
                <a:solidFill>
                  <a:srgbClr val="0D0D0D"/>
                </a:solidFill>
                <a:latin typeface="Maven Pro"/>
                <a:ea typeface="Maven Pro"/>
                <a:cs typeface="Maven Pro"/>
                <a:sym typeface="Maven Pro"/>
              </a:rPr>
              <a:t>Supporting Dataset: </a:t>
            </a:r>
            <a:r>
              <a:rPr lang="en" sz="1200">
                <a:solidFill>
                  <a:srgbClr val="0D0D0D"/>
                </a:solidFill>
                <a:latin typeface="Maven Pro"/>
                <a:ea typeface="Maven Pro"/>
                <a:cs typeface="Maven Pro"/>
                <a:sym typeface="Maven Pro"/>
              </a:rPr>
              <a:t>108,553 =&gt; 3,724 observations</a:t>
            </a:r>
            <a:endParaRPr sz="1200">
              <a:solidFill>
                <a:srgbClr val="0D0D0D"/>
              </a:solidFill>
              <a:latin typeface="Maven Pro"/>
              <a:ea typeface="Maven Pro"/>
              <a:cs typeface="Maven Pro"/>
              <a:sym typeface="Maven Pro"/>
            </a:endParaRPr>
          </a:p>
        </p:txBody>
      </p:sp>
      <p:graphicFrame>
        <p:nvGraphicFramePr>
          <p:cNvPr id="89" name="Google Shape;89;p16"/>
          <p:cNvGraphicFramePr/>
          <p:nvPr/>
        </p:nvGraphicFramePr>
        <p:xfrm>
          <a:off x="1068475" y="2043850"/>
          <a:ext cx="3000000" cy="3000000"/>
        </p:xfrm>
        <a:graphic>
          <a:graphicData uri="http://schemas.openxmlformats.org/drawingml/2006/table">
            <a:tbl>
              <a:tblPr>
                <a:noFill/>
                <a:tableStyleId>{65C48FD5-8811-4641-9874-62B568385588}</a:tableStyleId>
              </a:tblPr>
              <a:tblGrid>
                <a:gridCol w="2332275"/>
                <a:gridCol w="3391150"/>
              </a:tblGrid>
              <a:tr h="335250">
                <a:tc>
                  <a:txBody>
                    <a:bodyPr/>
                    <a:lstStyle/>
                    <a:p>
                      <a:pPr indent="0" lvl="0" marL="0" rtl="0" algn="ctr">
                        <a:spcBef>
                          <a:spcPts val="0"/>
                        </a:spcBef>
                        <a:spcAft>
                          <a:spcPts val="0"/>
                        </a:spcAft>
                        <a:buNone/>
                      </a:pPr>
                      <a:r>
                        <a:rPr b="1" lang="en" sz="1000">
                          <a:latin typeface="Maven Pro"/>
                          <a:ea typeface="Maven Pro"/>
                          <a:cs typeface="Maven Pro"/>
                          <a:sym typeface="Maven Pro"/>
                        </a:rPr>
                        <a:t>Categorical Value</a:t>
                      </a:r>
                      <a:endParaRPr b="1"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l">
                        <a:lnSpc>
                          <a:spcPct val="95000"/>
                        </a:lnSpc>
                        <a:spcBef>
                          <a:spcPts val="0"/>
                        </a:spcBef>
                        <a:spcAft>
                          <a:spcPts val="1200"/>
                        </a:spcAft>
                        <a:buNone/>
                      </a:pPr>
                      <a:r>
                        <a:rPr b="1" lang="en" sz="1000">
                          <a:solidFill>
                            <a:srgbClr val="0D0D0D"/>
                          </a:solidFill>
                          <a:latin typeface="Maven Pro"/>
                          <a:ea typeface="Maven Pro"/>
                          <a:cs typeface="Maven Pro"/>
                          <a:sym typeface="Maven Pro"/>
                        </a:rPr>
                        <a:t>Anxiety, Depression, Insomnia, and OCD Scores</a:t>
                      </a:r>
                      <a:endParaRPr b="1"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5250">
                <a:tc>
                  <a:txBody>
                    <a:bodyPr/>
                    <a:lstStyle/>
                    <a:p>
                      <a:pPr indent="0" lvl="0" marL="0" rtl="0" algn="ctr">
                        <a:spcBef>
                          <a:spcPts val="0"/>
                        </a:spcBef>
                        <a:spcAft>
                          <a:spcPts val="0"/>
                        </a:spcAft>
                        <a:buNone/>
                      </a:pPr>
                      <a:r>
                        <a:rPr lang="en" sz="1000">
                          <a:latin typeface="Maven Pro"/>
                          <a:ea typeface="Maven Pro"/>
                          <a:cs typeface="Maven Pro"/>
                          <a:sym typeface="Maven Pro"/>
                        </a:rPr>
                        <a:t>High</a:t>
                      </a:r>
                      <a:endParaRPr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spcBef>
                          <a:spcPts val="0"/>
                        </a:spcBef>
                        <a:spcAft>
                          <a:spcPts val="0"/>
                        </a:spcAft>
                        <a:buNone/>
                      </a:pPr>
                      <a:r>
                        <a:rPr lang="en" sz="1000">
                          <a:latin typeface="Maven Pro"/>
                          <a:ea typeface="Maven Pro"/>
                          <a:cs typeface="Maven Pro"/>
                          <a:sym typeface="Maven Pro"/>
                        </a:rPr>
                        <a:t>8-10</a:t>
                      </a:r>
                      <a:endParaRPr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5250">
                <a:tc>
                  <a:txBody>
                    <a:bodyPr/>
                    <a:lstStyle/>
                    <a:p>
                      <a:pPr indent="0" lvl="0" marL="0" rtl="0" algn="ctr">
                        <a:spcBef>
                          <a:spcPts val="0"/>
                        </a:spcBef>
                        <a:spcAft>
                          <a:spcPts val="0"/>
                        </a:spcAft>
                        <a:buNone/>
                      </a:pPr>
                      <a:r>
                        <a:rPr lang="en" sz="1000">
                          <a:latin typeface="Maven Pro"/>
                          <a:ea typeface="Maven Pro"/>
                          <a:cs typeface="Maven Pro"/>
                          <a:sym typeface="Maven Pro"/>
                        </a:rPr>
                        <a:t>Medium</a:t>
                      </a:r>
                      <a:endParaRPr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spcBef>
                          <a:spcPts val="0"/>
                        </a:spcBef>
                        <a:spcAft>
                          <a:spcPts val="0"/>
                        </a:spcAft>
                        <a:buNone/>
                      </a:pPr>
                      <a:r>
                        <a:rPr lang="en" sz="1000">
                          <a:latin typeface="Maven Pro"/>
                          <a:ea typeface="Maven Pro"/>
                          <a:cs typeface="Maven Pro"/>
                          <a:sym typeface="Maven Pro"/>
                        </a:rPr>
                        <a:t>5-7</a:t>
                      </a:r>
                      <a:endParaRPr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5250">
                <a:tc>
                  <a:txBody>
                    <a:bodyPr/>
                    <a:lstStyle/>
                    <a:p>
                      <a:pPr indent="0" lvl="0" marL="0" rtl="0" algn="ctr">
                        <a:spcBef>
                          <a:spcPts val="0"/>
                        </a:spcBef>
                        <a:spcAft>
                          <a:spcPts val="0"/>
                        </a:spcAft>
                        <a:buNone/>
                      </a:pPr>
                      <a:r>
                        <a:rPr lang="en" sz="1000">
                          <a:latin typeface="Maven Pro"/>
                          <a:ea typeface="Maven Pro"/>
                          <a:cs typeface="Maven Pro"/>
                          <a:sym typeface="Maven Pro"/>
                        </a:rPr>
                        <a:t>Low</a:t>
                      </a:r>
                      <a:endParaRPr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spcBef>
                          <a:spcPts val="0"/>
                        </a:spcBef>
                        <a:spcAft>
                          <a:spcPts val="0"/>
                        </a:spcAft>
                        <a:buNone/>
                      </a:pPr>
                      <a:r>
                        <a:rPr lang="en" sz="1000">
                          <a:latin typeface="Maven Pro"/>
                          <a:ea typeface="Maven Pro"/>
                          <a:cs typeface="Maven Pro"/>
                          <a:sym typeface="Maven Pro"/>
                        </a:rPr>
                        <a:t>2-4</a:t>
                      </a:r>
                      <a:endParaRPr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5250">
                <a:tc>
                  <a:txBody>
                    <a:bodyPr/>
                    <a:lstStyle/>
                    <a:p>
                      <a:pPr indent="0" lvl="0" marL="0" rtl="0" algn="ctr">
                        <a:spcBef>
                          <a:spcPts val="0"/>
                        </a:spcBef>
                        <a:spcAft>
                          <a:spcPts val="0"/>
                        </a:spcAft>
                        <a:buNone/>
                      </a:pPr>
                      <a:r>
                        <a:rPr lang="en" sz="1000">
                          <a:latin typeface="Maven Pro"/>
                          <a:ea typeface="Maven Pro"/>
                          <a:cs typeface="Maven Pro"/>
                          <a:sym typeface="Maven Pro"/>
                        </a:rPr>
                        <a:t>No</a:t>
                      </a:r>
                      <a:endParaRPr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gradFill>
                      <a:gsLst>
                        <a:gs pos="0">
                          <a:srgbClr val="D6F5EF"/>
                        </a:gs>
                        <a:gs pos="100000">
                          <a:srgbClr val="73D6C1"/>
                        </a:gs>
                      </a:gsLst>
                      <a:lin ang="5400012" scaled="0"/>
                    </a:gradFill>
                  </a:tcPr>
                </a:tc>
                <a:tc>
                  <a:txBody>
                    <a:bodyPr/>
                    <a:lstStyle/>
                    <a:p>
                      <a:pPr indent="0" lvl="0" marL="0" rtl="0" algn="ctr">
                        <a:spcBef>
                          <a:spcPts val="0"/>
                        </a:spcBef>
                        <a:spcAft>
                          <a:spcPts val="0"/>
                        </a:spcAft>
                        <a:buNone/>
                      </a:pPr>
                      <a:r>
                        <a:rPr lang="en" sz="1000">
                          <a:latin typeface="Maven Pro"/>
                          <a:ea typeface="Maven Pro"/>
                          <a:cs typeface="Maven Pro"/>
                          <a:sym typeface="Maven Pro"/>
                        </a:rPr>
                        <a:t>0,1</a:t>
                      </a:r>
                      <a:endParaRPr sz="1000">
                        <a:latin typeface="Maven Pro"/>
                        <a:ea typeface="Maven Pro"/>
                        <a:cs typeface="Maven Pro"/>
                        <a:sym typeface="Maven Pro"/>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Variables Chosen For Analysis</a:t>
            </a:r>
            <a:endParaRPr>
              <a:solidFill>
                <a:schemeClr val="dk1"/>
              </a:solidFill>
            </a:endParaRPr>
          </a:p>
        </p:txBody>
      </p:sp>
      <p:sp>
        <p:nvSpPr>
          <p:cNvPr id="95" name="Google Shape;95;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D0D0D"/>
              </a:buClr>
              <a:buSzPts val="1400"/>
              <a:buFont typeface="Maven Pro"/>
              <a:buChar char="●"/>
            </a:pPr>
            <a:r>
              <a:rPr lang="en" sz="1400">
                <a:solidFill>
                  <a:srgbClr val="0D0D0D"/>
                </a:solidFill>
                <a:latin typeface="Maven Pro"/>
                <a:ea typeface="Maven Pro"/>
                <a:cs typeface="Maven Pro"/>
                <a:sym typeface="Maven Pro"/>
              </a:rPr>
              <a:t>Anxiety</a:t>
            </a:r>
            <a:endParaRPr sz="1400">
              <a:solidFill>
                <a:srgbClr val="0D0D0D"/>
              </a:solidFill>
              <a:latin typeface="Maven Pro"/>
              <a:ea typeface="Maven Pro"/>
              <a:cs typeface="Maven Pro"/>
              <a:sym typeface="Maven Pro"/>
            </a:endParaRPr>
          </a:p>
          <a:p>
            <a:pPr indent="-317500" lvl="0" marL="457200" rtl="0" algn="l">
              <a:spcBef>
                <a:spcPts val="0"/>
              </a:spcBef>
              <a:spcAft>
                <a:spcPts val="0"/>
              </a:spcAft>
              <a:buClr>
                <a:srgbClr val="0D0D0D"/>
              </a:buClr>
              <a:buSzPts val="1400"/>
              <a:buFont typeface="Maven Pro"/>
              <a:buChar char="●"/>
            </a:pPr>
            <a:r>
              <a:rPr lang="en" sz="1400">
                <a:solidFill>
                  <a:srgbClr val="0D0D0D"/>
                </a:solidFill>
                <a:latin typeface="Maven Pro"/>
                <a:ea typeface="Maven Pro"/>
                <a:cs typeface="Maven Pro"/>
                <a:sym typeface="Maven Pro"/>
              </a:rPr>
              <a:t>Depression</a:t>
            </a:r>
            <a:endParaRPr sz="1400">
              <a:solidFill>
                <a:srgbClr val="0D0D0D"/>
              </a:solidFill>
              <a:latin typeface="Maven Pro"/>
              <a:ea typeface="Maven Pro"/>
              <a:cs typeface="Maven Pro"/>
              <a:sym typeface="Maven Pro"/>
            </a:endParaRPr>
          </a:p>
          <a:p>
            <a:pPr indent="-317500" lvl="0" marL="457200" rtl="0" algn="l">
              <a:spcBef>
                <a:spcPts val="0"/>
              </a:spcBef>
              <a:spcAft>
                <a:spcPts val="0"/>
              </a:spcAft>
              <a:buClr>
                <a:srgbClr val="0D0D0D"/>
              </a:buClr>
              <a:buSzPts val="1400"/>
              <a:buFont typeface="Maven Pro"/>
              <a:buChar char="●"/>
            </a:pPr>
            <a:r>
              <a:rPr lang="en" sz="1400">
                <a:solidFill>
                  <a:srgbClr val="0D0D0D"/>
                </a:solidFill>
                <a:latin typeface="Maven Pro"/>
                <a:ea typeface="Maven Pro"/>
                <a:cs typeface="Maven Pro"/>
                <a:sym typeface="Maven Pro"/>
              </a:rPr>
              <a:t>Favorite genre</a:t>
            </a:r>
            <a:endParaRPr sz="1400">
              <a:solidFill>
                <a:srgbClr val="0D0D0D"/>
              </a:solidFill>
              <a:latin typeface="Maven Pro"/>
              <a:ea typeface="Maven Pro"/>
              <a:cs typeface="Maven Pro"/>
              <a:sym typeface="Maven Pro"/>
            </a:endParaRPr>
          </a:p>
          <a:p>
            <a:pPr indent="-317500" lvl="0" marL="457200" rtl="0" algn="l">
              <a:spcBef>
                <a:spcPts val="0"/>
              </a:spcBef>
              <a:spcAft>
                <a:spcPts val="0"/>
              </a:spcAft>
              <a:buClr>
                <a:srgbClr val="0D0D0D"/>
              </a:buClr>
              <a:buSzPts val="1400"/>
              <a:buFont typeface="Maven Pro"/>
              <a:buChar char="●"/>
            </a:pPr>
            <a:r>
              <a:rPr lang="en" sz="1400">
                <a:solidFill>
                  <a:srgbClr val="0D0D0D"/>
                </a:solidFill>
                <a:latin typeface="Maven Pro"/>
                <a:ea typeface="Maven Pro"/>
                <a:cs typeface="Maven Pro"/>
                <a:sym typeface="Maven Pro"/>
              </a:rPr>
              <a:t>Music effects</a:t>
            </a:r>
            <a:endParaRPr sz="1400">
              <a:solidFill>
                <a:srgbClr val="0D0D0D"/>
              </a:solidFill>
              <a:latin typeface="Maven Pro"/>
              <a:ea typeface="Maven Pro"/>
              <a:cs typeface="Maven Pro"/>
              <a:sym typeface="Maven Pro"/>
            </a:endParaRPr>
          </a:p>
          <a:p>
            <a:pPr indent="-317500" lvl="0" marL="457200" rtl="0" algn="l">
              <a:spcBef>
                <a:spcPts val="0"/>
              </a:spcBef>
              <a:spcAft>
                <a:spcPts val="0"/>
              </a:spcAft>
              <a:buClr>
                <a:srgbClr val="0D0D0D"/>
              </a:buClr>
              <a:buSzPts val="1400"/>
              <a:buFont typeface="Maven Pro"/>
              <a:buChar char="●"/>
            </a:pPr>
            <a:r>
              <a:rPr lang="en" sz="1400">
                <a:solidFill>
                  <a:srgbClr val="0D0D0D"/>
                </a:solidFill>
                <a:latin typeface="Maven Pro"/>
                <a:ea typeface="Maven Pro"/>
                <a:cs typeface="Maven Pro"/>
                <a:sym typeface="Maven Pro"/>
              </a:rPr>
              <a:t>Primary streaming service</a:t>
            </a:r>
            <a:endParaRPr sz="1400">
              <a:solidFill>
                <a:srgbClr val="0D0D0D"/>
              </a:solidFill>
              <a:latin typeface="Maven Pro"/>
              <a:ea typeface="Maven Pro"/>
              <a:cs typeface="Maven Pro"/>
              <a:sym typeface="Maven Pro"/>
            </a:endParaRPr>
          </a:p>
          <a:p>
            <a:pPr indent="-317500" lvl="0" marL="457200" rtl="0" algn="l">
              <a:spcBef>
                <a:spcPts val="0"/>
              </a:spcBef>
              <a:spcAft>
                <a:spcPts val="0"/>
              </a:spcAft>
              <a:buClr>
                <a:srgbClr val="0D0D0D"/>
              </a:buClr>
              <a:buSzPts val="1400"/>
              <a:buFont typeface="Maven Pro"/>
              <a:buChar char="●"/>
            </a:pPr>
            <a:r>
              <a:rPr lang="en" sz="1400">
                <a:solidFill>
                  <a:srgbClr val="0D0D0D"/>
                </a:solidFill>
                <a:latin typeface="Maven Pro"/>
                <a:ea typeface="Maven Pro"/>
                <a:cs typeface="Maven Pro"/>
                <a:sym typeface="Maven Pro"/>
              </a:rPr>
              <a:t>Age</a:t>
            </a:r>
            <a:endParaRPr sz="1400">
              <a:solidFill>
                <a:srgbClr val="0D0D0D"/>
              </a:solidFill>
              <a:latin typeface="Maven Pro"/>
              <a:ea typeface="Maven Pro"/>
              <a:cs typeface="Maven Pro"/>
              <a:sym typeface="Maven Pro"/>
            </a:endParaRPr>
          </a:p>
          <a:p>
            <a:pPr indent="-317500" lvl="0" marL="457200" rtl="0" algn="l">
              <a:spcBef>
                <a:spcPts val="0"/>
              </a:spcBef>
              <a:spcAft>
                <a:spcPts val="0"/>
              </a:spcAft>
              <a:buClr>
                <a:srgbClr val="0D0D0D"/>
              </a:buClr>
              <a:buSzPts val="1400"/>
              <a:buFont typeface="Maven Pro"/>
              <a:buChar char="●"/>
            </a:pPr>
            <a:r>
              <a:rPr lang="en" sz="1400">
                <a:solidFill>
                  <a:srgbClr val="0D0D0D"/>
                </a:solidFill>
                <a:latin typeface="Maven Pro"/>
                <a:ea typeface="Maven Pro"/>
                <a:cs typeface="Maven Pro"/>
                <a:sym typeface="Maven Pro"/>
              </a:rPr>
              <a:t>Hours per day</a:t>
            </a:r>
            <a:endParaRPr sz="1400">
              <a:solidFill>
                <a:srgbClr val="0D0D0D"/>
              </a:solidFill>
              <a:latin typeface="Maven Pro"/>
              <a:ea typeface="Maven Pro"/>
              <a:cs typeface="Maven Pro"/>
              <a:sym typeface="Maven Pro"/>
            </a:endParaRPr>
          </a:p>
          <a:p>
            <a:pPr indent="-317500" lvl="0" marL="457200" rtl="0" algn="l">
              <a:spcBef>
                <a:spcPts val="0"/>
              </a:spcBef>
              <a:spcAft>
                <a:spcPts val="0"/>
              </a:spcAft>
              <a:buClr>
                <a:srgbClr val="0D0D0D"/>
              </a:buClr>
              <a:buSzPts val="1400"/>
              <a:buFont typeface="Maven Pro"/>
              <a:buChar char="●"/>
            </a:pPr>
            <a:r>
              <a:rPr lang="en" sz="1400">
                <a:solidFill>
                  <a:srgbClr val="0D0D0D"/>
                </a:solidFill>
                <a:latin typeface="Maven Pro"/>
                <a:ea typeface="Maven Pro"/>
                <a:cs typeface="Maven Pro"/>
                <a:sym typeface="Maven Pro"/>
              </a:rPr>
              <a:t>BPM</a:t>
            </a:r>
            <a:endParaRPr sz="1400">
              <a:solidFill>
                <a:srgbClr val="0D0D0D"/>
              </a:solidFill>
              <a:latin typeface="Maven Pro"/>
              <a:ea typeface="Maven Pro"/>
              <a:cs typeface="Maven Pro"/>
              <a:sym typeface="Maven Pro"/>
            </a:endParaRPr>
          </a:p>
          <a:p>
            <a:pPr indent="-317500" lvl="0" marL="457200" rtl="0" algn="l">
              <a:spcBef>
                <a:spcPts val="0"/>
              </a:spcBef>
              <a:spcAft>
                <a:spcPts val="0"/>
              </a:spcAft>
              <a:buClr>
                <a:srgbClr val="0D0D0D"/>
              </a:buClr>
              <a:buSzPts val="1400"/>
              <a:buFont typeface="Maven Pro"/>
              <a:buChar char="●"/>
            </a:pPr>
            <a:r>
              <a:rPr lang="en" sz="1400">
                <a:solidFill>
                  <a:srgbClr val="0D0D0D"/>
                </a:solidFill>
                <a:latin typeface="Maven Pro"/>
                <a:ea typeface="Maven Pro"/>
                <a:cs typeface="Maven Pro"/>
                <a:sym typeface="Maven Pro"/>
              </a:rPr>
              <a:t>Frequency</a:t>
            </a:r>
            <a:endParaRPr sz="1400">
              <a:solidFill>
                <a:srgbClr val="0D0D0D"/>
              </a:solidFill>
              <a:latin typeface="Maven Pro"/>
              <a:ea typeface="Maven Pro"/>
              <a:cs typeface="Maven Pro"/>
              <a:sym typeface="Maven Pro"/>
            </a:endParaRPr>
          </a:p>
          <a:p>
            <a:pPr indent="0" lvl="0" marL="0" rtl="0" algn="l">
              <a:spcBef>
                <a:spcPts val="1200"/>
              </a:spcBef>
              <a:spcAft>
                <a:spcPts val="1200"/>
              </a:spcAft>
              <a:buNone/>
            </a:pPr>
            <a:r>
              <a:t/>
            </a:r>
            <a:endParaRPr/>
          </a:p>
        </p:txBody>
      </p:sp>
      <p:pic>
        <p:nvPicPr>
          <p:cNvPr id="96" name="Google Shape;96;p17"/>
          <p:cNvPicPr preferRelativeResize="0"/>
          <p:nvPr/>
        </p:nvPicPr>
        <p:blipFill>
          <a:blip r:embed="rId3">
            <a:alphaModFix/>
          </a:blip>
          <a:stretch>
            <a:fillRect/>
          </a:stretch>
        </p:blipFill>
        <p:spPr>
          <a:xfrm>
            <a:off x="4457700" y="825300"/>
            <a:ext cx="4686301" cy="4221200"/>
          </a:xfrm>
          <a:prstGeom prst="rect">
            <a:avLst/>
          </a:prstGeom>
          <a:noFill/>
          <a:ln>
            <a:noFill/>
          </a:ln>
        </p:spPr>
      </p:pic>
      <p:sp>
        <p:nvSpPr>
          <p:cNvPr id="97" name="Google Shape;97;p17"/>
          <p:cNvSpPr/>
          <p:nvPr/>
        </p:nvSpPr>
        <p:spPr>
          <a:xfrm>
            <a:off x="5924050" y="1211425"/>
            <a:ext cx="338400" cy="383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8" name="Google Shape;98;p17"/>
          <p:cNvSpPr/>
          <p:nvPr/>
        </p:nvSpPr>
        <p:spPr>
          <a:xfrm>
            <a:off x="4959775" y="2188350"/>
            <a:ext cx="338400" cy="3834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9" name="Google Shape;99;p17"/>
          <p:cNvSpPr txBox="1"/>
          <p:nvPr/>
        </p:nvSpPr>
        <p:spPr>
          <a:xfrm>
            <a:off x="5298175" y="543300"/>
            <a:ext cx="31245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Maven Pro"/>
                <a:ea typeface="Maven Pro"/>
                <a:cs typeface="Maven Pro"/>
                <a:sym typeface="Maven Pro"/>
              </a:rPr>
              <a:t>Correlation matrix of mental health scores</a:t>
            </a:r>
            <a:endParaRPr sz="1200">
              <a:solidFill>
                <a:srgbClr val="0D0D0D"/>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Anxiety Throughout The Years </a:t>
            </a:r>
            <a:endParaRPr>
              <a:solidFill>
                <a:schemeClr val="dk1"/>
              </a:solidFill>
            </a:endParaRPr>
          </a:p>
        </p:txBody>
      </p:sp>
      <p:pic>
        <p:nvPicPr>
          <p:cNvPr id="105" name="Google Shape;105;p18"/>
          <p:cNvPicPr preferRelativeResize="0"/>
          <p:nvPr/>
        </p:nvPicPr>
        <p:blipFill>
          <a:blip r:embed="rId3">
            <a:alphaModFix/>
          </a:blip>
          <a:stretch>
            <a:fillRect/>
          </a:stretch>
        </p:blipFill>
        <p:spPr>
          <a:xfrm>
            <a:off x="0" y="707400"/>
            <a:ext cx="9144001" cy="435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Depression </a:t>
            </a:r>
            <a:r>
              <a:rPr lang="en">
                <a:solidFill>
                  <a:schemeClr val="dk1"/>
                </a:solidFill>
              </a:rPr>
              <a:t>Throughout The Years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11" name="Google Shape;111;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19"/>
          <p:cNvPicPr preferRelativeResize="0"/>
          <p:nvPr/>
        </p:nvPicPr>
        <p:blipFill>
          <a:blip r:embed="rId3">
            <a:alphaModFix/>
          </a:blip>
          <a:stretch>
            <a:fillRect/>
          </a:stretch>
        </p:blipFill>
        <p:spPr>
          <a:xfrm>
            <a:off x="0" y="707400"/>
            <a:ext cx="9144001" cy="4339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Anxiety Worldwide</a:t>
            </a:r>
            <a:endParaRPr>
              <a:solidFill>
                <a:schemeClr val="dk1"/>
              </a:solidFill>
            </a:endParaRPr>
          </a:p>
        </p:txBody>
      </p:sp>
      <p:pic>
        <p:nvPicPr>
          <p:cNvPr id="118" name="Google Shape;118;p20"/>
          <p:cNvPicPr preferRelativeResize="0"/>
          <p:nvPr/>
        </p:nvPicPr>
        <p:blipFill>
          <a:blip r:embed="rId3">
            <a:alphaModFix/>
          </a:blip>
          <a:stretch>
            <a:fillRect/>
          </a:stretch>
        </p:blipFill>
        <p:spPr>
          <a:xfrm>
            <a:off x="0" y="707400"/>
            <a:ext cx="9144001" cy="4339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Depression Worldwide</a:t>
            </a:r>
            <a:endParaRPr>
              <a:solidFill>
                <a:schemeClr val="dk1"/>
              </a:solidFill>
            </a:endParaRPr>
          </a:p>
        </p:txBody>
      </p:sp>
      <p:pic>
        <p:nvPicPr>
          <p:cNvPr id="124" name="Google Shape;124;p21"/>
          <p:cNvPicPr preferRelativeResize="0"/>
          <p:nvPr/>
        </p:nvPicPr>
        <p:blipFill>
          <a:blip r:embed="rId3">
            <a:alphaModFix/>
          </a:blip>
          <a:stretch>
            <a:fillRect/>
          </a:stretch>
        </p:blipFill>
        <p:spPr>
          <a:xfrm>
            <a:off x="0" y="707400"/>
            <a:ext cx="9144001" cy="4324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